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67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5" r:id="rId29"/>
    <p:sldId id="283" r:id="rId30"/>
    <p:sldId id="284" r:id="rId31"/>
    <p:sldId id="286" r:id="rId32"/>
    <p:sldId id="287" r:id="rId33"/>
    <p:sldId id="294" r:id="rId34"/>
    <p:sldId id="293" r:id="rId35"/>
    <p:sldId id="301" r:id="rId36"/>
    <p:sldId id="302" r:id="rId37"/>
    <p:sldId id="290" r:id="rId38"/>
    <p:sldId id="289" r:id="rId39"/>
    <p:sldId id="291" r:id="rId40"/>
    <p:sldId id="295" r:id="rId41"/>
    <p:sldId id="296" r:id="rId42"/>
    <p:sldId id="299" r:id="rId43"/>
    <p:sldId id="304" r:id="rId44"/>
    <p:sldId id="300" r:id="rId45"/>
    <p:sldId id="305" r:id="rId46"/>
    <p:sldId id="288" r:id="rId47"/>
    <p:sldId id="297" r:id="rId48"/>
    <p:sldId id="292" r:id="rId49"/>
    <p:sldId id="298" r:id="rId50"/>
    <p:sldId id="303" r:id="rId51"/>
    <p:sldId id="307" r:id="rId52"/>
    <p:sldId id="306" r:id="rId53"/>
    <p:sldId id="309" r:id="rId54"/>
    <p:sldId id="310" r:id="rId55"/>
    <p:sldId id="311" r:id="rId56"/>
    <p:sldId id="308" r:id="rId57"/>
    <p:sldId id="313" r:id="rId58"/>
    <p:sldId id="31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08"/>
    <p:restoredTop sz="86180"/>
  </p:normalViewPr>
  <p:slideViewPr>
    <p:cSldViewPr snapToGrid="0" snapToObjects="1">
      <p:cViewPr>
        <p:scale>
          <a:sx n="94" d="100"/>
          <a:sy n="94" d="100"/>
        </p:scale>
        <p:origin x="-64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87B0-AD60-AF46-95CA-7A30F9BBC91F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8F5DB-0C83-1C42-AC00-AF9E5AD16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6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8F5DB-0C83-1C42-AC00-AF9E5AD169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40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8F5DB-0C83-1C42-AC00-AF9E5AD1696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10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8F5DB-0C83-1C42-AC00-AF9E5AD1696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8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8F5DB-0C83-1C42-AC00-AF9E5AD1696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1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F043-E95C-7D49-9049-6C62E6601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89F43-537C-8E43-AFCF-C34CC54BA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C5B57-D461-5749-BA8A-A86C83BD5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F7C72-D3AC-3A43-B92E-70950ACA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0346-B087-C447-A360-2687067B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7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EE2E-3395-4D43-ADE8-D0CC449F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85C04-403D-9B4F-BA94-FE625203F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165DB-79A3-3D4F-972D-BB4F41D6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B963-A9D9-BB4F-AE99-1D818A3D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FBDDE-DADB-F54A-A6BF-2BA56A2E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56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6F87EB-C672-894F-BAAA-BE73996D3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DF7FC-3D79-1543-994C-D0A778EDF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25BD0-61B4-3C4B-A825-E47EED9BA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9F0E5-3DDA-4C4E-9DBE-BE3BF529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08CF7-EBF4-AA45-98BD-C2203FED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1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C53A-8737-CE44-B06C-C637B93D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35104-C695-A542-8154-ABAE72D1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D85E2-003D-DC49-B1D7-FA36AA9A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C3DF0-0FCA-424C-A7CF-04CCC0D3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C2B90-3869-6448-B9D5-4B9E9EAF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9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963C-0F2F-694B-9321-367ED4C5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7D6A7-3E3A-114C-9712-FC8BB07A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FF9E1-A508-4C43-BF1A-6BA46BA9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83F2D-2917-614B-A2C4-ECB19D1B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07FE-A9E4-E04D-923A-2AB18823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5529-AE97-1E47-B24F-08D39602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5B5E-ECD7-7341-8647-98FD44776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599B9-BD97-8A46-AB46-25F16744C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1B897-86A9-5E4A-9291-15CA4EFE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01F9E-6673-7140-B683-4A3DA824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FEAE3-F0AB-CC4B-93F9-51C9636C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6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FD59-CF5F-B44F-BF1E-DCF58BCBF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EA08D-4EC7-BB4F-9945-29003EFBC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4E817-C933-6942-A498-11EDF2191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EEA26-E9E2-7542-ACD0-FD1B861CB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F775B-E717-9E4B-9CB1-C562A059D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CBFAA-9A47-454B-9F0F-57DD8B596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EBA5F0-40FF-8F41-8C80-5E44F4FF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67B54-BD1A-3E4E-B5AD-AD6F8A4D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3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AAB0-6FBB-7544-8D39-8B29A3CE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58980-A6F3-C341-AA4B-3FFD8266B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E9FD6-D6B2-9746-82DE-1A51D996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1FB4B-9436-AB4D-9BFA-590AA8B7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0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0A9C5-FF32-FF42-A137-44769D58B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59AAE-AB65-B44D-B7E1-2E90F267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F2287-DC7F-A349-8386-7F0B9590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8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0D27-AE83-F54D-9E6C-56F6CFA8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D21A5-4C2E-F448-A80F-8E1ED9F56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6415F-9A0E-684A-A678-37FA2867C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E4117-4B9F-204D-B095-A7F2FC72E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4E256-389A-A441-9975-D3D18CDA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DBE03-DBA1-974C-B0F6-22292F9C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2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5FE9-7ED9-434E-A441-A27710A7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18C4BA-E4AC-0643-B12F-331445081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E5ED0-AE7F-7C48-A196-84C5C36D5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9EDEC-8AD1-DA41-983A-0539F15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F51CA-7A35-0845-ADFC-3A22F924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FED3B-B720-FA43-ABCA-7E95E277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8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62B0F-69B2-1043-9EAC-1F3FBDCD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4CBB2-5789-CA41-954E-B39AD6FFF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591D8-DDDD-C244-8580-3A503D5C4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5E92-CA84-2743-AE87-8C46F94F9DFC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56102-7370-0F49-8227-F823C5B1F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AE40A-C706-4F4D-A630-16190DED9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3C750-C76C-8644-9697-3602AAC1B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2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35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34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58.png"/><Relationship Id="rId5" Type="http://schemas.openxmlformats.org/officeDocument/2006/relationships/image" Target="../media/image137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36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35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34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68.png"/><Relationship Id="rId5" Type="http://schemas.openxmlformats.org/officeDocument/2006/relationships/image" Target="../media/image137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4" Type="http://schemas.openxmlformats.org/officeDocument/2006/relationships/image" Target="../media/image136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45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44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78.png"/><Relationship Id="rId5" Type="http://schemas.openxmlformats.org/officeDocument/2006/relationships/image" Target="../media/image147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46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45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44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88.png"/><Relationship Id="rId5" Type="http://schemas.openxmlformats.org/officeDocument/2006/relationships/image" Target="../media/image147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46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1635-68DC-884C-8F79-DBA92A3DC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3737"/>
            <a:ext cx="9144000" cy="818580"/>
          </a:xfrm>
        </p:spPr>
        <p:txBody>
          <a:bodyPr>
            <a:normAutofit/>
          </a:bodyPr>
          <a:lstStyle/>
          <a:p>
            <a:r>
              <a:rPr lang="en-US" sz="4400" b="1" dirty="0"/>
              <a:t>Spatial Disaggregation Simulation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3A701-07E1-334F-AD50-E83EE4F75B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Bowen He</a:t>
            </a:r>
          </a:p>
          <a:p>
            <a:r>
              <a:rPr lang="en-US" sz="2000" b="1" dirty="0"/>
              <a:t>Vanderbilt University</a:t>
            </a:r>
          </a:p>
        </p:txBody>
      </p:sp>
    </p:spTree>
    <p:extLst>
      <p:ext uri="{BB962C8B-B14F-4D97-AF65-F5344CB8AC3E}">
        <p14:creationId xmlns:p14="http://schemas.microsoft.com/office/powerpoint/2010/main" val="1817246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568E6-14F9-E141-8E1D-C7471E1E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10" y="684729"/>
            <a:ext cx="9173823" cy="548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8EE99-C6E6-E741-BF32-B23102DD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Underlying true simulation grids value (one realization sample)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B1FD-C9F6-0E44-8C6E-BDEB9499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07" y="961812"/>
            <a:ext cx="591718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4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BCE23E-2C39-F840-8763-8C0DC210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0.1m resolution area 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5F527-564B-3A4E-84E4-182E6109D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107" y="961812"/>
            <a:ext cx="591718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8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51AC20-15B9-0E47-91B0-3ABB560BEAE3}"/>
              </a:ext>
            </a:extLst>
          </p:cNvPr>
          <p:cNvSpPr txBox="1"/>
          <p:nvPr/>
        </p:nvSpPr>
        <p:spPr>
          <a:xfrm>
            <a:off x="651185" y="462689"/>
            <a:ext cx="5441956" cy="1264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Posterior mean and </a:t>
            </a:r>
            <a:r>
              <a:rPr lang="en-US" sz="58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sd</a:t>
            </a:r>
            <a:r>
              <a:rPr lang="en-US" sz="58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the prediction (0.1m resolution area observation)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CA53C-E593-7841-AD4C-09C686B9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82" y="2091095"/>
            <a:ext cx="5047488" cy="42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D71D1-4077-E746-A3F1-9B24A16D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32" y="2086081"/>
            <a:ext cx="5047488" cy="4206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A6EAF-C43D-384A-8B03-D3CEFF02DBEE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565FE-FDD0-CD4C-8D34-4181BCB7FFB0}"/>
              </a:ext>
            </a:extLst>
          </p:cNvPr>
          <p:cNvSpPr txBox="1"/>
          <p:nvPr/>
        </p:nvSpPr>
        <p:spPr>
          <a:xfrm>
            <a:off x="6362299" y="635267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RMSE: 3.61</a:t>
            </a:r>
          </a:p>
          <a:p>
            <a:r>
              <a:rPr lang="en-US" b="1" dirty="0"/>
              <a:t>R2: 0.68</a:t>
            </a:r>
          </a:p>
          <a:p>
            <a:r>
              <a:rPr lang="en-US" b="1" dirty="0"/>
              <a:t>MAE: 2.87</a:t>
            </a:r>
          </a:p>
        </p:txBody>
      </p:sp>
    </p:spTree>
    <p:extLst>
      <p:ext uri="{BB962C8B-B14F-4D97-AF65-F5344CB8AC3E}">
        <p14:creationId xmlns:p14="http://schemas.microsoft.com/office/powerpoint/2010/main" val="229573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1793C-16C6-FE41-AD0C-372D7E3F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0.04m resolution area 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AEA94-E2AB-0B49-8CC4-3A9F8C8DC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4107" y="961812"/>
            <a:ext cx="591718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19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A01DE-1146-2747-B821-71446194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mean and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prediction (0.04m resolution area observation)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803E3A-C176-2F48-9F38-2B968B6E7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776" y="2264855"/>
            <a:ext cx="5047488" cy="420624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76EE1E-B912-9C4C-AF0D-33AF573C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2" y="2251330"/>
            <a:ext cx="5047488" cy="42062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B4ABD0-2B6C-5844-BAE3-49E9AE85BED1}"/>
              </a:ext>
            </a:extLst>
          </p:cNvPr>
          <p:cNvSpPr txBox="1"/>
          <p:nvPr/>
        </p:nvSpPr>
        <p:spPr>
          <a:xfrm>
            <a:off x="6362299" y="635267"/>
            <a:ext cx="1268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RMSE: 3.44</a:t>
            </a:r>
          </a:p>
          <a:p>
            <a:r>
              <a:rPr lang="en-US" b="1" dirty="0"/>
              <a:t>R2: 0.71</a:t>
            </a:r>
          </a:p>
          <a:p>
            <a:r>
              <a:rPr lang="en-US" b="1" dirty="0"/>
              <a:t>MAE: 2.73</a:t>
            </a:r>
          </a:p>
        </p:txBody>
      </p:sp>
    </p:spTree>
    <p:extLst>
      <p:ext uri="{BB962C8B-B14F-4D97-AF65-F5344CB8AC3E}">
        <p14:creationId xmlns:p14="http://schemas.microsoft.com/office/powerpoint/2010/main" val="59336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E58E93-2242-244F-89FC-C16EF0F0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0.02m resolution area observation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77DC71-7BB1-444B-98BE-74082A6D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07" y="961812"/>
            <a:ext cx="591718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1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7821F-662F-EF4F-BAF7-F0BAA11E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mean and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prediction (0.02m resolution area observation)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44956B-0949-7042-8F5C-C466F60C5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400" y="2182751"/>
            <a:ext cx="5047488" cy="420624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65DCD1-09F6-EA44-A64C-A6A9A393C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00" y="2182751"/>
            <a:ext cx="5047488" cy="4206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EE43D1-86C9-FF4A-AB33-D5E903E278D0}"/>
              </a:ext>
            </a:extLst>
          </p:cNvPr>
          <p:cNvSpPr txBox="1"/>
          <p:nvPr/>
        </p:nvSpPr>
        <p:spPr>
          <a:xfrm>
            <a:off x="6362299" y="635267"/>
            <a:ext cx="1167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RMSE: 3.4</a:t>
            </a:r>
          </a:p>
          <a:p>
            <a:r>
              <a:rPr lang="en-US" b="1" dirty="0"/>
              <a:t>R2: 0.71</a:t>
            </a:r>
          </a:p>
          <a:p>
            <a:r>
              <a:rPr lang="en-US" b="1" dirty="0"/>
              <a:t>MAE: 2.71</a:t>
            </a:r>
          </a:p>
        </p:txBody>
      </p:sp>
    </p:spTree>
    <p:extLst>
      <p:ext uri="{BB962C8B-B14F-4D97-AF65-F5344CB8AC3E}">
        <p14:creationId xmlns:p14="http://schemas.microsoft.com/office/powerpoint/2010/main" val="1456402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F0F7D-313F-E34B-939A-83FF0063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0.0125m resolution area observation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EDA42-6F03-8547-8C1A-399AEECD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07" y="961812"/>
            <a:ext cx="591718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F37A95-4AC1-9043-89B0-9849DCAF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69" y="405575"/>
            <a:ext cx="5395284" cy="13716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mean and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prediction (0.0125m resolution area observation)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B5FF5-9A47-7F49-B2B4-6CFEF8EE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82" y="2091095"/>
            <a:ext cx="5047488" cy="42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54692B-CFF0-5B48-A20A-CB7D63E2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32" y="2086081"/>
            <a:ext cx="5047488" cy="420624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85AE128-160F-A344-AD2D-33816154E556}"/>
              </a:ext>
            </a:extLst>
          </p:cNvPr>
          <p:cNvSpPr txBox="1">
            <a:spLocks/>
          </p:cNvSpPr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2FD81-A59E-1840-9E68-7AA24B14FDAB}"/>
              </a:ext>
            </a:extLst>
          </p:cNvPr>
          <p:cNvSpPr txBox="1"/>
          <p:nvPr/>
        </p:nvSpPr>
        <p:spPr>
          <a:xfrm>
            <a:off x="6362299" y="635267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RMSE: 3.31</a:t>
            </a:r>
          </a:p>
          <a:p>
            <a:r>
              <a:rPr lang="en-US" b="1" dirty="0"/>
              <a:t>R2: 0.73</a:t>
            </a:r>
          </a:p>
          <a:p>
            <a:r>
              <a:rPr lang="en-US" b="1" dirty="0"/>
              <a:t>MAE: 2.64</a:t>
            </a:r>
          </a:p>
        </p:txBody>
      </p:sp>
    </p:spTree>
    <p:extLst>
      <p:ext uri="{BB962C8B-B14F-4D97-AF65-F5344CB8AC3E}">
        <p14:creationId xmlns:p14="http://schemas.microsoft.com/office/powerpoint/2010/main" val="410277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3DDA-1734-C645-9A8A-EDCE0082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7F74-9AC4-294C-8227-A322DF7BC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𝑠𝑖𝑚𝑢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𝐺𝑃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assumed to follow the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Matérn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of covariance function such that for generic grid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𝜅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  <m:d>
                      <m:dPr>
                        <m:begChr m:val="‖"/>
                        <m:endChr m:val="‖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marginal variance of the process,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scaling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modified Bessel function of the second kind,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smoothness parameter which is usually set at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area of the tract j.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= 10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sz="1600" dirty="0"/>
                  <a:t> = 1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/>
                  <a:t> = 30</a:t>
                </a: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en-US" sz="1600" dirty="0"/>
                  <a:t> = 6</a:t>
                </a: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dirty="0"/>
                  <a:t> ~ N(0,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</m:rad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Data is simulated on a [0,1] square area with a 0.01m resolution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777F74-9AC4-294C-8227-A322DF7BC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90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CFAB1-F527-8D40-BB50-D78C9C00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grids as observations (0.01m resolution grids)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E8027-7B3F-6C40-AE5E-F9CE44A9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07" y="961812"/>
            <a:ext cx="591718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3855-05FC-7B4C-B2EB-8FE734DE937C}"/>
              </a:ext>
            </a:extLst>
          </p:cNvPr>
          <p:cNvSpPr txBox="1"/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Posterior mean and </a:t>
            </a:r>
            <a:r>
              <a:rPr lang="en-US" sz="32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sd</a:t>
            </a:r>
            <a:r>
              <a:rPr 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the prediction (original grids observation)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E3120-8D3F-C74B-A781-74076C7E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82" y="2091095"/>
            <a:ext cx="5047488" cy="42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9B4C80-4BE9-9F44-A4C2-F9625510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32" y="2086081"/>
            <a:ext cx="5047488" cy="420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16CDE-C117-5041-8F3F-EE319A496EF8}"/>
              </a:ext>
            </a:extLst>
          </p:cNvPr>
          <p:cNvSpPr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A2ADCB-F8E1-AF4D-B203-24D2EA4A5DC4}"/>
              </a:ext>
            </a:extLst>
          </p:cNvPr>
          <p:cNvSpPr txBox="1"/>
          <p:nvPr/>
        </p:nvSpPr>
        <p:spPr>
          <a:xfrm>
            <a:off x="6362299" y="635267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RMSE: 3.37</a:t>
            </a:r>
          </a:p>
          <a:p>
            <a:r>
              <a:rPr lang="en-US" b="1" dirty="0"/>
              <a:t>R2: 0.72</a:t>
            </a:r>
          </a:p>
          <a:p>
            <a:r>
              <a:rPr lang="en-US" b="1" dirty="0"/>
              <a:t>MAE: 2.68</a:t>
            </a:r>
          </a:p>
        </p:txBody>
      </p:sp>
    </p:spTree>
    <p:extLst>
      <p:ext uri="{BB962C8B-B14F-4D97-AF65-F5344CB8AC3E}">
        <p14:creationId xmlns:p14="http://schemas.microsoft.com/office/powerpoint/2010/main" val="345305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2851-657E-BC47-8AF6-1C1C457EE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140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Posterior standard deviation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1D36C-FC18-A647-A103-45320CE27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46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D597B-464B-E040-9E19-F228B43D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744"/>
            <a:ext cx="9018069" cy="722530"/>
          </a:xfrm>
        </p:spPr>
        <p:txBody>
          <a:bodyPr>
            <a:normAutofit/>
          </a:bodyPr>
          <a:lstStyle/>
          <a:p>
            <a:r>
              <a:rPr lang="en-US" sz="4000" b="1" dirty="0"/>
              <a:t>Model parameter estimation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C2744B-3300-B54F-93B8-322CF79678D0}"/>
              </a:ext>
            </a:extLst>
          </p:cNvPr>
          <p:cNvGrpSpPr/>
          <p:nvPr/>
        </p:nvGrpSpPr>
        <p:grpSpPr>
          <a:xfrm>
            <a:off x="838200" y="1357162"/>
            <a:ext cx="10515600" cy="5028354"/>
            <a:chOff x="838200" y="1357162"/>
            <a:chExt cx="10515600" cy="50283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2C3278-DA5E-C540-A6F5-3E6AC28F014A}"/>
                </a:ext>
              </a:extLst>
            </p:cNvPr>
            <p:cNvGrpSpPr/>
            <p:nvPr/>
          </p:nvGrpSpPr>
          <p:grpSpPr>
            <a:xfrm>
              <a:off x="838200" y="1357162"/>
              <a:ext cx="10515600" cy="5028354"/>
              <a:chOff x="543560" y="1905000"/>
              <a:chExt cx="10241280" cy="46943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6D7D83E-F445-F749-9834-5880F68A4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3560" y="1905000"/>
                <a:ext cx="5120640" cy="21336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693DAEB-66E4-514F-B14B-4CB248240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560" y="4465723"/>
                <a:ext cx="5120640" cy="21336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3844350-4071-F142-B17C-F06F586D2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4200" y="1905000"/>
                <a:ext cx="5120640" cy="2133600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A91D32-F8DC-D44B-AE94-F514DC646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4100097"/>
              <a:ext cx="5257800" cy="2285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66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116C-38B5-314A-A64F-FD32BA6C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49" y="424782"/>
            <a:ext cx="10515602" cy="1083661"/>
          </a:xfrm>
        </p:spPr>
        <p:txBody>
          <a:bodyPr>
            <a:noAutofit/>
          </a:bodyPr>
          <a:lstStyle/>
          <a:p>
            <a:r>
              <a:rPr lang="en-US" sz="2800" b="1" dirty="0"/>
              <a:t>Prediction residuals and marginal posterior distribution of gaussian variances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F965D8-F1B2-D940-87A8-8618CCAC6EFB}"/>
              </a:ext>
            </a:extLst>
          </p:cNvPr>
          <p:cNvGrpSpPr/>
          <p:nvPr/>
        </p:nvGrpSpPr>
        <p:grpSpPr>
          <a:xfrm>
            <a:off x="980988" y="1711440"/>
            <a:ext cx="9903124" cy="4359685"/>
            <a:chOff x="0" y="1540043"/>
            <a:chExt cx="12174749" cy="522170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4412FD-C745-1042-B4FB-896777F53CA8}"/>
                </a:ext>
              </a:extLst>
            </p:cNvPr>
            <p:cNvGrpSpPr/>
            <p:nvPr/>
          </p:nvGrpSpPr>
          <p:grpSpPr>
            <a:xfrm>
              <a:off x="0" y="1540043"/>
              <a:ext cx="8710061" cy="5221705"/>
              <a:chOff x="838200" y="1189540"/>
              <a:chExt cx="8940800" cy="51054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FF15152-B6CF-E045-B600-0AAA230FC8D8}"/>
                  </a:ext>
                </a:extLst>
              </p:cNvPr>
              <p:cNvGrpSpPr/>
              <p:nvPr/>
            </p:nvGrpSpPr>
            <p:grpSpPr>
              <a:xfrm>
                <a:off x="838200" y="1189540"/>
                <a:ext cx="8940800" cy="5105400"/>
                <a:chOff x="838200" y="2095500"/>
                <a:chExt cx="8940800" cy="5105400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9757B8F-8A4F-0248-A36E-A6FE19A0D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200" y="2095500"/>
                  <a:ext cx="3200400" cy="2667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ACA455F-BFB3-5141-B8B2-CB9C203668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8400" y="2095500"/>
                  <a:ext cx="3200400" cy="26670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0A3AFE21-05ED-A340-BBDA-34B4B66D25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78600" y="2095500"/>
                  <a:ext cx="3200400" cy="26670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3D64DA9-5745-0347-AE6F-A1FC441D6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8200" y="4533900"/>
                  <a:ext cx="3200400" cy="2667000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6159662-37FA-A64A-B703-3704B2573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8400" y="3627940"/>
                <a:ext cx="3200400" cy="2667000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4CB7E0-19FC-8549-A488-2F0AC6731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2255" y="4267799"/>
              <a:ext cx="6582494" cy="2194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730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78A5-D7BE-894A-93CD-523C51D0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86" y="258613"/>
            <a:ext cx="5533724" cy="60702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05A67-E334-D64E-AF72-A7DE4133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86" y="1309367"/>
            <a:ext cx="8208759" cy="51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8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FDF5-1CF9-FA49-87B0-36BCFDA1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562"/>
          </a:xfrm>
        </p:spPr>
        <p:txBody>
          <a:bodyPr/>
          <a:lstStyle/>
          <a:p>
            <a:r>
              <a:rPr lang="en-US" b="1" dirty="0"/>
              <a:t>10 realizations experiments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BD92EE-F56C-D54A-B147-5B6D6E0CE1BB}"/>
              </a:ext>
            </a:extLst>
          </p:cNvPr>
          <p:cNvGrpSpPr/>
          <p:nvPr/>
        </p:nvGrpSpPr>
        <p:grpSpPr>
          <a:xfrm>
            <a:off x="838200" y="1677579"/>
            <a:ext cx="10121480" cy="3911460"/>
            <a:chOff x="766027" y="1418786"/>
            <a:chExt cx="10121480" cy="3911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C7832DC-503F-F241-B796-2719EA01B46F}"/>
                </a:ext>
              </a:extLst>
            </p:cNvPr>
            <p:cNvGrpSpPr/>
            <p:nvPr/>
          </p:nvGrpSpPr>
          <p:grpSpPr>
            <a:xfrm>
              <a:off x="838200" y="1527753"/>
              <a:ext cx="10049307" cy="3802493"/>
              <a:chOff x="838200" y="1527753"/>
              <a:chExt cx="10049307" cy="380249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4BD9B9C-67F4-0C41-95B5-52BC56BFBE64}"/>
                  </a:ext>
                </a:extLst>
              </p:cNvPr>
              <p:cNvGrpSpPr/>
              <p:nvPr/>
            </p:nvGrpSpPr>
            <p:grpSpPr>
              <a:xfrm>
                <a:off x="838200" y="1527753"/>
                <a:ext cx="10049307" cy="3802493"/>
                <a:chOff x="838200" y="1527753"/>
                <a:chExt cx="10049307" cy="380249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6AE0EB8C-AC78-DC46-AF21-3EC90F785B86}"/>
                    </a:ext>
                  </a:extLst>
                </p:cNvPr>
                <p:cNvGrpSpPr/>
                <p:nvPr/>
              </p:nvGrpSpPr>
              <p:grpSpPr>
                <a:xfrm>
                  <a:off x="838200" y="1527753"/>
                  <a:ext cx="10049307" cy="3802493"/>
                  <a:chOff x="838200" y="1138688"/>
                  <a:chExt cx="10049307" cy="3802493"/>
                </a:xfrm>
              </p:grpSpPr>
              <p:pic>
                <p:nvPicPr>
                  <p:cNvPr id="17" name="Picture 16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98E9E0C1-F9BE-3B4A-AD64-81CC0F635A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38200" y="2954399"/>
                    <a:ext cx="2054087" cy="1946784"/>
                  </a:xfrm>
                  <a:prstGeom prst="rect">
                    <a:avLst/>
                  </a:prstGeom>
                </p:spPr>
              </p:pic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AD08568B-5708-C04E-BE1B-01E402CC8143}"/>
                      </a:ext>
                    </a:extLst>
                  </p:cNvPr>
                  <p:cNvGrpSpPr/>
                  <p:nvPr/>
                </p:nvGrpSpPr>
                <p:grpSpPr>
                  <a:xfrm>
                    <a:off x="838200" y="1138688"/>
                    <a:ext cx="10049307" cy="3802493"/>
                    <a:chOff x="838200" y="1138688"/>
                    <a:chExt cx="10049307" cy="3802493"/>
                  </a:xfrm>
                </p:grpSpPr>
                <p:grpSp>
                  <p:nvGrpSpPr>
                    <p:cNvPr id="15" name="Group 14">
                      <a:extLst>
                        <a:ext uri="{FF2B5EF4-FFF2-40B4-BE49-F238E27FC236}">
                          <a16:creationId xmlns:a16="http://schemas.microsoft.com/office/drawing/2014/main" id="{1907A8D0-3698-284D-A942-472523F278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8200" y="1138688"/>
                      <a:ext cx="10049307" cy="1946784"/>
                      <a:chOff x="838200" y="1138688"/>
                      <a:chExt cx="10049307" cy="1946784"/>
                    </a:xfrm>
                  </p:grpSpPr>
                  <p:grpSp>
                    <p:nvGrpSpPr>
                      <p:cNvPr id="10" name="Group 9">
                        <a:extLst>
                          <a:ext uri="{FF2B5EF4-FFF2-40B4-BE49-F238E27FC236}">
                            <a16:creationId xmlns:a16="http://schemas.microsoft.com/office/drawing/2014/main" id="{6839DDF4-27DE-A54C-8605-1A3BE7C885E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38200" y="1138688"/>
                        <a:ext cx="6083853" cy="1946784"/>
                        <a:chOff x="838200" y="1138688"/>
                        <a:chExt cx="6083853" cy="1946784"/>
                      </a:xfrm>
                    </p:grpSpPr>
                    <p:pic>
                      <p:nvPicPr>
                        <p:cNvPr id="5" name="Picture 4" descr="Chart, scatter char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FDF0B093-38C7-9941-86D3-9AF2ED909E3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838200" y="1138688"/>
                          <a:ext cx="2054087" cy="194678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" name="Picture 6" descr="Char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B133498D-C9ED-9E49-9C41-FECEF72C578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53083" y="1138688"/>
                          <a:ext cx="2054088" cy="194678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" name="Picture 8" descr="Chart, scatter char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41F0F382-442D-E147-B76A-FF7D563D4E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867966" y="1138688"/>
                          <a:ext cx="2054087" cy="1946784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2" name="Picture 11" descr="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8A7491F2-2279-8746-B547-D7598193DBF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9333" y="1138688"/>
                        <a:ext cx="2054087" cy="194678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" name="Picture 13" descr="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CE694EBF-43E5-A64D-942C-244A5EDC905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33420" y="1138688"/>
                        <a:ext cx="2054087" cy="1946784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9" name="Picture 18" descr="Chart, histogram&#10;&#10;Description automatically generated">
                      <a:extLst>
                        <a:ext uri="{FF2B5EF4-FFF2-40B4-BE49-F238E27FC236}">
                          <a16:creationId xmlns:a16="http://schemas.microsoft.com/office/drawing/2014/main" id="{B3F181F6-4374-F448-90EE-EB2DF87E91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853083" y="2994397"/>
                      <a:ext cx="2054088" cy="1946784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23" name="Picture 22" descr="Chart&#10;&#10;Description automatically generated">
                  <a:extLst>
                    <a:ext uri="{FF2B5EF4-FFF2-40B4-BE49-F238E27FC236}">
                      <a16:creationId xmlns:a16="http://schemas.microsoft.com/office/drawing/2014/main" id="{A9E38E31-8AE1-084C-BC79-A5031E5B0D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67964" y="3383462"/>
                  <a:ext cx="2054087" cy="1946784"/>
                </a:xfrm>
                <a:prstGeom prst="rect">
                  <a:avLst/>
                </a:prstGeom>
              </p:spPr>
            </p:pic>
            <p:pic>
              <p:nvPicPr>
                <p:cNvPr id="25" name="Picture 24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5A6B71F6-3178-9741-99BD-1215F3662F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79333" y="3383462"/>
                  <a:ext cx="2105846" cy="1946784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7" descr="Chart&#10;&#10;Description automatically generated">
                <a:extLst>
                  <a:ext uri="{FF2B5EF4-FFF2-40B4-BE49-F238E27FC236}">
                    <a16:creationId xmlns:a16="http://schemas.microsoft.com/office/drawing/2014/main" id="{1E9ABE77-977A-BE46-844F-142DFD8AC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33418" y="3383463"/>
                <a:ext cx="2054087" cy="194678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4F959C-0A05-7044-8E84-A6FBC0F6B030}"/>
                </a:ext>
              </a:extLst>
            </p:cNvPr>
            <p:cNvSpPr txBox="1"/>
            <p:nvPr/>
          </p:nvSpPr>
          <p:spPr>
            <a:xfrm>
              <a:off x="766027" y="1426515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7613F6-9BAC-D746-945E-6921FBFDA28B}"/>
                </a:ext>
              </a:extLst>
            </p:cNvPr>
            <p:cNvSpPr txBox="1"/>
            <p:nvPr/>
          </p:nvSpPr>
          <p:spPr>
            <a:xfrm>
              <a:off x="2710187" y="1429250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0503CF-4BB2-B44E-9CB6-B2B128732283}"/>
                </a:ext>
              </a:extLst>
            </p:cNvPr>
            <p:cNvSpPr txBox="1"/>
            <p:nvPr/>
          </p:nvSpPr>
          <p:spPr>
            <a:xfrm>
              <a:off x="4751973" y="1429250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5EF80F-580D-6B45-8E2F-B4822F43C6DD}"/>
                </a:ext>
              </a:extLst>
            </p:cNvPr>
            <p:cNvSpPr txBox="1"/>
            <p:nvPr/>
          </p:nvSpPr>
          <p:spPr>
            <a:xfrm>
              <a:off x="6779333" y="1418786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005B85-A3B0-ED4B-84AB-9EFBBB908B65}"/>
                </a:ext>
              </a:extLst>
            </p:cNvPr>
            <p:cNvSpPr txBox="1"/>
            <p:nvPr/>
          </p:nvSpPr>
          <p:spPr>
            <a:xfrm>
              <a:off x="8723493" y="142152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621CFA-CCBE-CE47-93E6-EF43A55541F0}"/>
                </a:ext>
              </a:extLst>
            </p:cNvPr>
            <p:cNvSpPr txBox="1"/>
            <p:nvPr/>
          </p:nvSpPr>
          <p:spPr>
            <a:xfrm>
              <a:off x="766027" y="3206760"/>
              <a:ext cx="3263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A5265F-C6F0-474E-B069-D37802DE3E3E}"/>
                </a:ext>
              </a:extLst>
            </p:cNvPr>
            <p:cNvSpPr txBox="1"/>
            <p:nvPr/>
          </p:nvSpPr>
          <p:spPr>
            <a:xfrm>
              <a:off x="2710187" y="3209495"/>
              <a:ext cx="350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86B51F-91F9-1240-99B6-F710E434DFC9}"/>
                </a:ext>
              </a:extLst>
            </p:cNvPr>
            <p:cNvSpPr txBox="1"/>
            <p:nvPr/>
          </p:nvSpPr>
          <p:spPr>
            <a:xfrm>
              <a:off x="4751973" y="3209495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48A18E-E315-904B-879A-8C1804589E3D}"/>
                </a:ext>
              </a:extLst>
            </p:cNvPr>
            <p:cNvSpPr txBox="1"/>
            <p:nvPr/>
          </p:nvSpPr>
          <p:spPr>
            <a:xfrm>
              <a:off x="6779333" y="3199031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</a:t>
              </a:r>
              <a:r>
                <a:rPr lang="en-US" sz="1200" dirty="0" err="1"/>
                <a:t>i</a:t>
              </a:r>
              <a:r>
                <a:rPr lang="en-US" sz="1200" dirty="0"/>
                <a:t>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D7E270-A77D-FC48-9F13-A2790ABB6509}"/>
                </a:ext>
              </a:extLst>
            </p:cNvPr>
            <p:cNvSpPr txBox="1"/>
            <p:nvPr/>
          </p:nvSpPr>
          <p:spPr>
            <a:xfrm>
              <a:off x="8723493" y="3201766"/>
              <a:ext cx="3192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(j)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21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1EEC-AAB3-D040-99B3-CB809BC6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09" y="562748"/>
            <a:ext cx="6209581" cy="764935"/>
          </a:xfrm>
        </p:spPr>
        <p:txBody>
          <a:bodyPr>
            <a:normAutofit/>
          </a:bodyPr>
          <a:lstStyle/>
          <a:p>
            <a:r>
              <a:rPr lang="en-US" sz="4000" b="1" dirty="0"/>
              <a:t>Prediction error (percentage)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24AA44-5181-7E42-99A0-0F2047DECF45}"/>
              </a:ext>
            </a:extLst>
          </p:cNvPr>
          <p:cNvGrpSpPr/>
          <p:nvPr/>
        </p:nvGrpSpPr>
        <p:grpSpPr>
          <a:xfrm>
            <a:off x="838200" y="1716657"/>
            <a:ext cx="9108057" cy="3647490"/>
            <a:chOff x="641002" y="1287956"/>
            <a:chExt cx="9804464" cy="393779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223695C-719A-D745-8632-D228E83240CE}"/>
                </a:ext>
              </a:extLst>
            </p:cNvPr>
            <p:cNvGrpSpPr/>
            <p:nvPr/>
          </p:nvGrpSpPr>
          <p:grpSpPr>
            <a:xfrm>
              <a:off x="641002" y="1287956"/>
              <a:ext cx="9804464" cy="3937791"/>
              <a:chOff x="641002" y="1287956"/>
              <a:chExt cx="9804464" cy="393779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42DDD88-EA3D-1742-8CC0-441E48A9526F}"/>
                  </a:ext>
                </a:extLst>
              </p:cNvPr>
              <p:cNvGrpSpPr/>
              <p:nvPr/>
            </p:nvGrpSpPr>
            <p:grpSpPr>
              <a:xfrm>
                <a:off x="672229" y="1426977"/>
                <a:ext cx="9773237" cy="3798770"/>
                <a:chOff x="672229" y="1426977"/>
                <a:chExt cx="9773237" cy="379877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E039F38-AD49-B64C-95D6-C0500903F326}"/>
                    </a:ext>
                  </a:extLst>
                </p:cNvPr>
                <p:cNvGrpSpPr/>
                <p:nvPr/>
              </p:nvGrpSpPr>
              <p:grpSpPr>
                <a:xfrm>
                  <a:off x="672229" y="1426977"/>
                  <a:ext cx="9773237" cy="1864912"/>
                  <a:chOff x="654976" y="1259456"/>
                  <a:chExt cx="9773237" cy="1864912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276A9D7C-0519-5A47-9E36-E547A862D7EA}"/>
                      </a:ext>
                    </a:extLst>
                  </p:cNvPr>
                  <p:cNvGrpSpPr/>
                  <p:nvPr/>
                </p:nvGrpSpPr>
                <p:grpSpPr>
                  <a:xfrm>
                    <a:off x="654976" y="1260500"/>
                    <a:ext cx="3871823" cy="1863868"/>
                    <a:chOff x="838200" y="1130058"/>
                    <a:chExt cx="4515725" cy="2139916"/>
                  </a:xfrm>
                </p:grpSpPr>
                <p:pic>
                  <p:nvPicPr>
                    <p:cNvPr id="5" name="Picture 4" descr="Chart&#10;&#10;Description automatically generated">
                      <a:extLst>
                        <a:ext uri="{FF2B5EF4-FFF2-40B4-BE49-F238E27FC236}">
                          <a16:creationId xmlns:a16="http://schemas.microsoft.com/office/drawing/2014/main" id="{99CD9CF3-00C5-DD45-8D2D-FC3F453575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838200" y="1130060"/>
                      <a:ext cx="2257862" cy="213991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 descr="Chart, histogram&#10;&#10;Description automatically generated">
                      <a:extLst>
                        <a:ext uri="{FF2B5EF4-FFF2-40B4-BE49-F238E27FC236}">
                          <a16:creationId xmlns:a16="http://schemas.microsoft.com/office/drawing/2014/main" id="{C37165A2-B3A6-E543-BD6E-4F0D72F666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059643" y="1130058"/>
                      <a:ext cx="2294282" cy="213991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" name="Picture 9" descr="Chart&#10;&#10;Description automatically generated">
                    <a:extLst>
                      <a:ext uri="{FF2B5EF4-FFF2-40B4-BE49-F238E27FC236}">
                        <a16:creationId xmlns:a16="http://schemas.microsoft.com/office/drawing/2014/main" id="{F761FF5D-6BF8-1B44-B5C8-56BB82F980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526799" y="1259456"/>
                    <a:ext cx="1967138" cy="1864377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58A1302A-D866-3F4D-918C-2EF203A617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493937" y="1259456"/>
                    <a:ext cx="1967138" cy="1864377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 descr="Chart&#10;&#10;Description automatically generated">
                    <a:extLst>
                      <a:ext uri="{FF2B5EF4-FFF2-40B4-BE49-F238E27FC236}">
                        <a16:creationId xmlns:a16="http://schemas.microsoft.com/office/drawing/2014/main" id="{AC1F77FF-D95B-AF4A-8388-D8C43983CB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461075" y="1259456"/>
                    <a:ext cx="1967138" cy="18643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Picture 16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30C098A3-15CA-7F45-9453-30F10EBB7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2229" y="3291354"/>
                  <a:ext cx="1966599" cy="1863866"/>
                </a:xfrm>
                <a:prstGeom prst="rect">
                  <a:avLst/>
                </a:prstGeom>
              </p:spPr>
            </p:pic>
            <p:pic>
              <p:nvPicPr>
                <p:cNvPr id="19" name="Picture 18" descr="Chart&#10;&#10;Description automatically generated">
                  <a:extLst>
                    <a:ext uri="{FF2B5EF4-FFF2-40B4-BE49-F238E27FC236}">
                      <a16:creationId xmlns:a16="http://schemas.microsoft.com/office/drawing/2014/main" id="{458CF453-41C1-1547-85FC-DD4C9C9B0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61570" y="3303200"/>
                  <a:ext cx="1997826" cy="1922547"/>
                </a:xfrm>
                <a:prstGeom prst="rect">
                  <a:avLst/>
                </a:prstGeom>
              </p:spPr>
            </p:pic>
            <p:pic>
              <p:nvPicPr>
                <p:cNvPr id="21" name="Picture 20" descr="Chart&#10;&#10;Description automatically generated">
                  <a:extLst>
                    <a:ext uri="{FF2B5EF4-FFF2-40B4-BE49-F238E27FC236}">
                      <a16:creationId xmlns:a16="http://schemas.microsoft.com/office/drawing/2014/main" id="{8383ECC4-564C-534B-8F99-D4EEA69EE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44052" y="3332540"/>
                  <a:ext cx="1997557" cy="1863866"/>
                </a:xfrm>
                <a:prstGeom prst="rect">
                  <a:avLst/>
                </a:prstGeom>
              </p:spPr>
            </p:pic>
            <p:pic>
              <p:nvPicPr>
                <p:cNvPr id="23" name="Picture 22" descr="Chart, histogram, scatter chart&#10;&#10;Description automatically generated">
                  <a:extLst>
                    <a:ext uri="{FF2B5EF4-FFF2-40B4-BE49-F238E27FC236}">
                      <a16:creationId xmlns:a16="http://schemas.microsoft.com/office/drawing/2014/main" id="{FD3EA580-D5DF-9B44-8CF9-AF277C77E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11459" y="3360603"/>
                  <a:ext cx="1966600" cy="1863867"/>
                </a:xfrm>
                <a:prstGeom prst="rect">
                  <a:avLst/>
                </a:prstGeom>
              </p:spPr>
            </p:pic>
            <p:pic>
              <p:nvPicPr>
                <p:cNvPr id="25" name="Picture 24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5BB1EBEA-399A-6143-B070-4D8302CF01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78597" y="3360602"/>
                  <a:ext cx="1966599" cy="1863867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D0E8D0-920A-694D-9105-3C7AD8E0000A}"/>
                  </a:ext>
                </a:extLst>
              </p:cNvPr>
              <p:cNvSpPr txBox="1"/>
              <p:nvPr/>
            </p:nvSpPr>
            <p:spPr>
              <a:xfrm>
                <a:off x="641002" y="130152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(a)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B1FC8A-9213-7A42-86CA-FB996D8CFA22}"/>
                  </a:ext>
                </a:extLst>
              </p:cNvPr>
              <p:cNvSpPr txBox="1"/>
              <p:nvPr/>
            </p:nvSpPr>
            <p:spPr>
              <a:xfrm>
                <a:off x="2592527" y="1301525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(b)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13BD3E-F517-6E4A-B5DE-BA7BABFF679E}"/>
                  </a:ext>
                </a:extLst>
              </p:cNvPr>
              <p:cNvSpPr txBox="1"/>
              <p:nvPr/>
            </p:nvSpPr>
            <p:spPr>
              <a:xfrm>
                <a:off x="4497751" y="1287956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(c)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692CD8-4021-A346-851C-65448464807E}"/>
                  </a:ext>
                </a:extLst>
              </p:cNvPr>
              <p:cNvSpPr txBox="1"/>
              <p:nvPr/>
            </p:nvSpPr>
            <p:spPr>
              <a:xfrm>
                <a:off x="6350845" y="1287956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(d)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9633BB-05AD-2B46-A7AF-AFB8165DC6E3}"/>
                  </a:ext>
                </a:extLst>
              </p:cNvPr>
              <p:cNvSpPr txBox="1"/>
              <p:nvPr/>
            </p:nvSpPr>
            <p:spPr>
              <a:xfrm>
                <a:off x="8302370" y="1301681"/>
                <a:ext cx="3545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(e)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C544E7-0625-9940-B135-E5207D8FF204}"/>
                </a:ext>
              </a:extLst>
            </p:cNvPr>
            <p:cNvSpPr txBox="1"/>
            <p:nvPr/>
          </p:nvSpPr>
          <p:spPr>
            <a:xfrm>
              <a:off x="672229" y="3152698"/>
              <a:ext cx="3263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59CC48-3B87-394C-A5BC-CB793F99180C}"/>
                </a:ext>
              </a:extLst>
            </p:cNvPr>
            <p:cNvSpPr txBox="1"/>
            <p:nvPr/>
          </p:nvSpPr>
          <p:spPr>
            <a:xfrm>
              <a:off x="2623754" y="3152697"/>
              <a:ext cx="350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ECB38-8877-1E41-BCCE-9CD82717089C}"/>
                </a:ext>
              </a:extLst>
            </p:cNvPr>
            <p:cNvSpPr txBox="1"/>
            <p:nvPr/>
          </p:nvSpPr>
          <p:spPr>
            <a:xfrm>
              <a:off x="4528978" y="3139128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3A59F4-3E93-0146-AC13-BFDA59056825}"/>
                </a:ext>
              </a:extLst>
            </p:cNvPr>
            <p:cNvSpPr txBox="1"/>
            <p:nvPr/>
          </p:nvSpPr>
          <p:spPr>
            <a:xfrm>
              <a:off x="6382072" y="3139128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</a:t>
              </a:r>
              <a:r>
                <a:rPr lang="en-US" sz="1200" dirty="0" err="1"/>
                <a:t>i</a:t>
              </a:r>
              <a:r>
                <a:rPr lang="en-US" sz="1200" dirty="0"/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E62651-8258-9C42-AE30-5C4B194ED5CE}"/>
                </a:ext>
              </a:extLst>
            </p:cNvPr>
            <p:cNvSpPr txBox="1"/>
            <p:nvPr/>
          </p:nvSpPr>
          <p:spPr>
            <a:xfrm>
              <a:off x="8333597" y="3152853"/>
              <a:ext cx="3192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(j)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285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1947-A4E2-144C-837C-B3D2C0A3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00" y="373451"/>
            <a:ext cx="7210331" cy="739398"/>
          </a:xfrm>
        </p:spPr>
        <p:txBody>
          <a:bodyPr>
            <a:normAutofit/>
          </a:bodyPr>
          <a:lstStyle/>
          <a:p>
            <a:r>
              <a:rPr lang="en-US" sz="3200" b="1" dirty="0"/>
              <a:t>Prediction error (raw count difference)</a:t>
            </a:r>
            <a:endParaRPr lang="en-US" sz="32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1AE246-F863-3346-9CD9-7DCF91703979}"/>
              </a:ext>
            </a:extLst>
          </p:cNvPr>
          <p:cNvGrpSpPr/>
          <p:nvPr/>
        </p:nvGrpSpPr>
        <p:grpSpPr>
          <a:xfrm>
            <a:off x="649100" y="1924792"/>
            <a:ext cx="10893800" cy="3880202"/>
            <a:chOff x="460000" y="1653188"/>
            <a:chExt cx="10893800" cy="388020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CB7D95C-4070-334F-BA7A-D3EDBB7DFE44}"/>
                </a:ext>
              </a:extLst>
            </p:cNvPr>
            <p:cNvGrpSpPr/>
            <p:nvPr/>
          </p:nvGrpSpPr>
          <p:grpSpPr>
            <a:xfrm>
              <a:off x="460000" y="1653188"/>
              <a:ext cx="10893800" cy="3880202"/>
              <a:chOff x="460000" y="1653188"/>
              <a:chExt cx="10893800" cy="388020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14F91A-720A-604D-A5BB-7CEFBCDEC696}"/>
                  </a:ext>
                </a:extLst>
              </p:cNvPr>
              <p:cNvGrpSpPr/>
              <p:nvPr/>
            </p:nvGrpSpPr>
            <p:grpSpPr>
              <a:xfrm>
                <a:off x="595869" y="1837855"/>
                <a:ext cx="10757931" cy="3695535"/>
                <a:chOff x="597306" y="1104524"/>
                <a:chExt cx="10757931" cy="369553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AA0A67AE-D9B8-9148-A109-1E6F6EA11B4B}"/>
                    </a:ext>
                  </a:extLst>
                </p:cNvPr>
                <p:cNvGrpSpPr/>
                <p:nvPr/>
              </p:nvGrpSpPr>
              <p:grpSpPr>
                <a:xfrm>
                  <a:off x="609852" y="1104524"/>
                  <a:ext cx="10743948" cy="1910281"/>
                  <a:chOff x="609852" y="1104524"/>
                  <a:chExt cx="10743948" cy="1910281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4A88FF6D-A260-984C-8870-70A2AFF47CC3}"/>
                      </a:ext>
                    </a:extLst>
                  </p:cNvPr>
                  <p:cNvGrpSpPr/>
                  <p:nvPr/>
                </p:nvGrpSpPr>
                <p:grpSpPr>
                  <a:xfrm>
                    <a:off x="609852" y="1104524"/>
                    <a:ext cx="6480444" cy="1910281"/>
                    <a:chOff x="609852" y="1104524"/>
                    <a:chExt cx="6480444" cy="1910281"/>
                  </a:xfrm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180EF2A6-20D5-3143-9289-D43C59B871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09852" y="1104524"/>
                      <a:ext cx="2160148" cy="19102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 descr="Chart&#10;&#10;Description automatically generated">
                      <a:extLst>
                        <a:ext uri="{FF2B5EF4-FFF2-40B4-BE49-F238E27FC236}">
                          <a16:creationId xmlns:a16="http://schemas.microsoft.com/office/drawing/2014/main" id="{636E9F50-AF11-A240-B36C-62D70E79BE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770000" y="1104524"/>
                      <a:ext cx="2160148" cy="19102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 descr="Chart, scatter chart&#10;&#10;Description automatically generated">
                      <a:extLst>
                        <a:ext uri="{FF2B5EF4-FFF2-40B4-BE49-F238E27FC236}">
                          <a16:creationId xmlns:a16="http://schemas.microsoft.com/office/drawing/2014/main" id="{59439FB0-5296-4C48-B8D2-5A31B0BB1F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930148" y="1104525"/>
                      <a:ext cx="2160148" cy="191028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7DC5BAA9-181A-8645-85F4-A42F06027B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045029" y="1104524"/>
                    <a:ext cx="2160148" cy="1910280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10C396E7-E797-C140-97BF-0F2E9260B5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193652" y="1104524"/>
                    <a:ext cx="2160148" cy="19102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9BA1B3F-CD3F-3E49-8B76-98518008349A}"/>
                    </a:ext>
                  </a:extLst>
                </p:cNvPr>
                <p:cNvGrpSpPr/>
                <p:nvPr/>
              </p:nvGrpSpPr>
              <p:grpSpPr>
                <a:xfrm>
                  <a:off x="597306" y="2865582"/>
                  <a:ext cx="10757931" cy="1934477"/>
                  <a:chOff x="597306" y="2865582"/>
                  <a:chExt cx="10757931" cy="1934477"/>
                </a:xfrm>
              </p:grpSpPr>
              <p:pic>
                <p:nvPicPr>
                  <p:cNvPr id="17" name="Picture 16" descr="Chart&#10;&#10;Description automatically generated">
                    <a:extLst>
                      <a:ext uri="{FF2B5EF4-FFF2-40B4-BE49-F238E27FC236}">
                        <a16:creationId xmlns:a16="http://schemas.microsoft.com/office/drawing/2014/main" id="{C18C2087-27E3-7C48-A556-44B568E3D6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7306" y="2883718"/>
                    <a:ext cx="2172694" cy="1910280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F1649A26-7D09-3C40-B9A9-A4BC59276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58891" y="2898839"/>
                    <a:ext cx="2148623" cy="1900088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Chart&#10;&#10;Description automatically generated">
                    <a:extLst>
                      <a:ext uri="{FF2B5EF4-FFF2-40B4-BE49-F238E27FC236}">
                        <a16:creationId xmlns:a16="http://schemas.microsoft.com/office/drawing/2014/main" id="{677869C5-7334-1A45-8E17-45FF481600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38383" y="2877046"/>
                    <a:ext cx="2174547" cy="1923013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4D5001B7-3E8D-2C4C-BD39-C6ADF93E02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045029" y="2888508"/>
                    <a:ext cx="2148623" cy="1900088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 descr="Chart&#10;&#10;Description automatically generated">
                    <a:extLst>
                      <a:ext uri="{FF2B5EF4-FFF2-40B4-BE49-F238E27FC236}">
                        <a16:creationId xmlns:a16="http://schemas.microsoft.com/office/drawing/2014/main" id="{FE264ABD-B719-5544-9BF7-A905F6E32D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180690" y="2865582"/>
                    <a:ext cx="2174547" cy="192301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D9BAFB-6AB1-5441-ADD2-C19ECF33BD21}"/>
                  </a:ext>
                </a:extLst>
              </p:cNvPr>
              <p:cNvSpPr txBox="1"/>
              <p:nvPr/>
            </p:nvSpPr>
            <p:spPr>
              <a:xfrm>
                <a:off x="460000" y="1653189"/>
                <a:ext cx="3802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(a)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B484ED-F7F4-E045-9A48-0188A2E1F4CF}"/>
                  </a:ext>
                </a:extLst>
              </p:cNvPr>
              <p:cNvSpPr txBox="1"/>
              <p:nvPr/>
            </p:nvSpPr>
            <p:spPr>
              <a:xfrm>
                <a:off x="2680820" y="1663381"/>
                <a:ext cx="3882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(b)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8B844C-E12B-584F-8097-DFCBCFE31F4D}"/>
                  </a:ext>
                </a:extLst>
              </p:cNvPr>
              <p:cNvSpPr txBox="1"/>
              <p:nvPr/>
            </p:nvSpPr>
            <p:spPr>
              <a:xfrm>
                <a:off x="4829443" y="1653189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3C4A4C-8BD7-8343-9A54-269356FF30EF}"/>
                  </a:ext>
                </a:extLst>
              </p:cNvPr>
              <p:cNvSpPr txBox="1"/>
              <p:nvPr/>
            </p:nvSpPr>
            <p:spPr>
              <a:xfrm>
                <a:off x="6960670" y="1663381"/>
                <a:ext cx="3882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03F73D-B7D3-8A4C-9DE8-22BD79769C25}"/>
                  </a:ext>
                </a:extLst>
              </p:cNvPr>
              <p:cNvSpPr txBox="1"/>
              <p:nvPr/>
            </p:nvSpPr>
            <p:spPr>
              <a:xfrm>
                <a:off x="9094343" y="1653188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(e)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BFBF45-AF01-EA4B-AF38-90C7D3E03070}"/>
                </a:ext>
              </a:extLst>
            </p:cNvPr>
            <p:cNvSpPr txBox="1"/>
            <p:nvPr/>
          </p:nvSpPr>
          <p:spPr>
            <a:xfrm>
              <a:off x="460000" y="3478281"/>
              <a:ext cx="350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(f)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0C177F-D901-EF4F-86C9-C3DD015879F6}"/>
                </a:ext>
              </a:extLst>
            </p:cNvPr>
            <p:cNvSpPr txBox="1"/>
            <p:nvPr/>
          </p:nvSpPr>
          <p:spPr>
            <a:xfrm>
              <a:off x="2676319" y="3488473"/>
              <a:ext cx="379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(g)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1FB79E-060F-D64B-A35E-F77F609F1B98}"/>
                </a:ext>
              </a:extLst>
            </p:cNvPr>
            <p:cNvSpPr txBox="1"/>
            <p:nvPr/>
          </p:nvSpPr>
          <p:spPr>
            <a:xfrm>
              <a:off x="4866565" y="3492671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(h)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597CEB-33C5-8A47-BABA-8446A66EF7EE}"/>
                </a:ext>
              </a:extLst>
            </p:cNvPr>
            <p:cNvSpPr txBox="1"/>
            <p:nvPr/>
          </p:nvSpPr>
          <p:spPr>
            <a:xfrm>
              <a:off x="6957701" y="3478281"/>
              <a:ext cx="33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</a:t>
              </a:r>
              <a:r>
                <a:rPr lang="en-US" sz="1400" dirty="0" err="1"/>
                <a:t>i</a:t>
              </a:r>
              <a:r>
                <a:rPr lang="en-US" sz="1400" dirty="0"/>
                <a:t>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9CEC73-74E1-D045-9772-C7CD70FE3A71}"/>
                </a:ext>
              </a:extLst>
            </p:cNvPr>
            <p:cNvSpPr txBox="1"/>
            <p:nvPr/>
          </p:nvSpPr>
          <p:spPr>
            <a:xfrm>
              <a:off x="9095237" y="3440358"/>
              <a:ext cx="342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(j)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441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8FDFD-E31E-6644-87D2-5D0639A5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 Prediction Error (10 realizations)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BA202C-5FAF-1A4B-A201-5244D2DFF6D1}"/>
              </a:ext>
            </a:extLst>
          </p:cNvPr>
          <p:cNvGrpSpPr/>
          <p:nvPr/>
        </p:nvGrpSpPr>
        <p:grpSpPr>
          <a:xfrm>
            <a:off x="4332091" y="536417"/>
            <a:ext cx="7448466" cy="5785165"/>
            <a:chOff x="4327245" y="318153"/>
            <a:chExt cx="7641304" cy="628388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F885C5-8DF4-9945-B0BC-6DC00268DBFA}"/>
                </a:ext>
              </a:extLst>
            </p:cNvPr>
            <p:cNvGrpSpPr/>
            <p:nvPr/>
          </p:nvGrpSpPr>
          <p:grpSpPr>
            <a:xfrm>
              <a:off x="4327245" y="318153"/>
              <a:ext cx="7629964" cy="6283881"/>
              <a:chOff x="4327245" y="318153"/>
              <a:chExt cx="7629964" cy="628388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BFF8C21-6557-834B-8C97-60D7534A0C04}"/>
                  </a:ext>
                </a:extLst>
              </p:cNvPr>
              <p:cNvGrpSpPr/>
              <p:nvPr/>
            </p:nvGrpSpPr>
            <p:grpSpPr>
              <a:xfrm>
                <a:off x="4327245" y="318153"/>
                <a:ext cx="7069735" cy="6283881"/>
                <a:chOff x="4327245" y="318153"/>
                <a:chExt cx="7069735" cy="628388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0C14CAC4-C4B7-5E41-8789-A8B2B0F7822C}"/>
                    </a:ext>
                  </a:extLst>
                </p:cNvPr>
                <p:cNvGrpSpPr/>
                <p:nvPr/>
              </p:nvGrpSpPr>
              <p:grpSpPr>
                <a:xfrm>
                  <a:off x="4327245" y="318153"/>
                  <a:ext cx="7021111" cy="6150892"/>
                  <a:chOff x="4327245" y="318153"/>
                  <a:chExt cx="7021111" cy="6150892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2006CAB0-2A67-CC4E-AC58-FEBBFF60F6FC}"/>
                      </a:ext>
                    </a:extLst>
                  </p:cNvPr>
                  <p:cNvGrpSpPr/>
                  <p:nvPr/>
                </p:nvGrpSpPr>
                <p:grpSpPr>
                  <a:xfrm>
                    <a:off x="4327245" y="318153"/>
                    <a:ext cx="3807575" cy="6150892"/>
                    <a:chOff x="5759214" y="247352"/>
                    <a:chExt cx="3807575" cy="6150892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6E5C057F-8479-D545-AE91-0CDCD5CC23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07838" y="247352"/>
                      <a:ext cx="3758951" cy="6150892"/>
                      <a:chOff x="5807838" y="247352"/>
                      <a:chExt cx="3758951" cy="6150892"/>
                    </a:xfrm>
                  </p:grpSpPr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AE7D480E-B961-6B49-9E14-51FC11D545B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07838" y="247352"/>
                        <a:ext cx="3699158" cy="6150892"/>
                        <a:chOff x="5169484" y="160859"/>
                        <a:chExt cx="4155905" cy="6731168"/>
                      </a:xfrm>
                    </p:grpSpPr>
                    <p:grpSp>
                      <p:nvGrpSpPr>
                        <p:cNvPr id="7" name="Group 6">
                          <a:extLst>
                            <a:ext uri="{FF2B5EF4-FFF2-40B4-BE49-F238E27FC236}">
                              <a16:creationId xmlns:a16="http://schemas.microsoft.com/office/drawing/2014/main" id="{8B5E6C09-2E87-FB4F-9DC0-F01BCA5513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69484" y="160859"/>
                          <a:ext cx="4155905" cy="3505368"/>
                          <a:chOff x="5221242" y="247976"/>
                          <a:chExt cx="7109655" cy="5964229"/>
                        </a:xfrm>
                      </p:grpSpPr>
                      <p:pic>
                        <p:nvPicPr>
                          <p:cNvPr id="5" name="Picture 4" descr="Chart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B8489606-8C25-E843-AC90-F80EADF568F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5221242" y="643466"/>
                            <a:ext cx="5892847" cy="5568739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6" name="TextBox 5">
                            <a:extLst>
                              <a:ext uri="{FF2B5EF4-FFF2-40B4-BE49-F238E27FC236}">
                                <a16:creationId xmlns:a16="http://schemas.microsoft.com/office/drawing/2014/main" id="{DCF4840F-E4CA-B042-82D7-1E8796E1289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9197298" y="247976"/>
                            <a:ext cx="3133599" cy="68472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/>
                              <a:t>Mean prediction </a:t>
                            </a:r>
                          </a:p>
                          <a:p>
                            <a:r>
                              <a:rPr lang="en-US" sz="800" b="1" dirty="0"/>
                              <a:t>Error (percentage): -2.42%</a:t>
                            </a:r>
                          </a:p>
                        </p:txBody>
                      </p:sp>
                    </p:grpSp>
                    <p:pic>
                      <p:nvPicPr>
                        <p:cNvPr id="9" name="Picture 8" descr="Chart, histogram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047C5025-A992-4D4C-86BA-E07A685F8B8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169484" y="3666227"/>
                          <a:ext cx="3441700" cy="3225800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2" name="TextBox 11">
                        <a:extLst>
                          <a:ext uri="{FF2B5EF4-FFF2-40B4-BE49-F238E27FC236}">
                            <a16:creationId xmlns:a16="http://schemas.microsoft.com/office/drawing/2014/main" id="{A3D46DF8-2461-3E4D-988D-00FE2EB506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36375" y="3460411"/>
                        <a:ext cx="1630414" cy="23401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b="1" dirty="0"/>
                          <a:t>Mean RMSE: 1.06</a:t>
                        </a:r>
                      </a:p>
                    </p:txBody>
                  </p:sp>
                </p:grp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5D4559D5-796F-0C4D-A471-97ED8EAABB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59214" y="322576"/>
                      <a:ext cx="35137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(a)</a:t>
                      </a:r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87B48B17-3043-0346-B22A-6D97CCC607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99798" y="3312032"/>
                      <a:ext cx="35779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(b)</a:t>
                      </a:r>
                    </a:p>
                  </p:txBody>
                </p:sp>
              </p:grpSp>
              <p:pic>
                <p:nvPicPr>
                  <p:cNvPr id="18" name="Picture 17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79EF435A-C371-2E4F-9DEB-BF37F36FF0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944756" y="578244"/>
                    <a:ext cx="3403600" cy="3009900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D6D9E8B-1141-F345-9119-83FC7C7D5191}"/>
                      </a:ext>
                    </a:extLst>
                  </p:cNvPr>
                  <p:cNvSpPr txBox="1"/>
                  <p:nvPr/>
                </p:nvSpPr>
                <p:spPr>
                  <a:xfrm>
                    <a:off x="7993380" y="388955"/>
                    <a:ext cx="34336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(c)</a:t>
                    </a:r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500A4606-36C2-104B-ADBF-CD3E82E8D737}"/>
                    </a:ext>
                  </a:extLst>
                </p:cNvPr>
                <p:cNvGrpSpPr/>
                <p:nvPr/>
              </p:nvGrpSpPr>
              <p:grpSpPr>
                <a:xfrm>
                  <a:off x="7944756" y="3352688"/>
                  <a:ext cx="3452224" cy="3249346"/>
                  <a:chOff x="7944756" y="3352688"/>
                  <a:chExt cx="3452224" cy="3249346"/>
                </a:xfrm>
              </p:grpSpPr>
              <p:pic>
                <p:nvPicPr>
                  <p:cNvPr id="22" name="Picture 21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01871B61-8B4E-1442-B570-FE144E8499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993380" y="3592134"/>
                    <a:ext cx="3403600" cy="3009900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E2DEF24C-7DCB-E743-AE4C-2B8CF147222A}"/>
                      </a:ext>
                    </a:extLst>
                  </p:cNvPr>
                  <p:cNvSpPr txBox="1"/>
                  <p:nvPr/>
                </p:nvSpPr>
                <p:spPr>
                  <a:xfrm>
                    <a:off x="7944756" y="3352688"/>
                    <a:ext cx="35779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(d)</a:t>
                    </a:r>
                  </a:p>
                </p:txBody>
              </p:sp>
            </p:grp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4235F6-91D0-C547-9393-48A23F180D2D}"/>
                  </a:ext>
                </a:extLst>
              </p:cNvPr>
              <p:cNvSpPr txBox="1"/>
              <p:nvPr/>
            </p:nvSpPr>
            <p:spPr>
              <a:xfrm>
                <a:off x="10481000" y="336646"/>
                <a:ext cx="1476209" cy="367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Mean prediction Error </a:t>
                </a:r>
              </a:p>
              <a:p>
                <a:r>
                  <a:rPr lang="en-US" sz="800" b="1" dirty="0"/>
                  <a:t>(raw count): 0.014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0B388B-DAB8-A84D-B51F-4FA7EE2EACED}"/>
                </a:ext>
              </a:extLst>
            </p:cNvPr>
            <p:cNvSpPr txBox="1"/>
            <p:nvPr/>
          </p:nvSpPr>
          <p:spPr>
            <a:xfrm>
              <a:off x="10492340" y="3254213"/>
              <a:ext cx="1476209" cy="50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Mean square root of </a:t>
              </a:r>
            </a:p>
            <a:p>
              <a:r>
                <a:rPr lang="en-US" sz="800" b="1" dirty="0"/>
                <a:t>mean square prediction </a:t>
              </a:r>
            </a:p>
            <a:p>
              <a:r>
                <a:rPr lang="en-US" sz="800" b="1" dirty="0"/>
                <a:t>error: 1.02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06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CF896-4E0F-5644-A960-7995C2A3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Underlying true simulation grids value (one realization sample)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06B977-3230-E04C-99C5-FCED00F0E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33" y="961812"/>
            <a:ext cx="616373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135382-63A3-BF40-9162-677FD809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8" y="1323752"/>
            <a:ext cx="5077268" cy="10442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/>
              <a:t>Model Parameter Estimation Comparison (10 realizations)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499262-CBAA-DC4F-B74D-E9DD6A34F784}"/>
              </a:ext>
            </a:extLst>
          </p:cNvPr>
          <p:cNvGrpSpPr/>
          <p:nvPr/>
        </p:nvGrpSpPr>
        <p:grpSpPr>
          <a:xfrm>
            <a:off x="586219" y="3348494"/>
            <a:ext cx="5432526" cy="2205593"/>
            <a:chOff x="586463" y="2872027"/>
            <a:chExt cx="5432526" cy="220559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3D67D9-F43B-EF43-84E8-21BDB766C463}"/>
                </a:ext>
              </a:extLst>
            </p:cNvPr>
            <p:cNvGrpSpPr/>
            <p:nvPr/>
          </p:nvGrpSpPr>
          <p:grpSpPr>
            <a:xfrm>
              <a:off x="847688" y="3314197"/>
              <a:ext cx="5171301" cy="1763423"/>
              <a:chOff x="6479837" y="362902"/>
              <a:chExt cx="5171301" cy="1763423"/>
            </a:xfrm>
          </p:grpSpPr>
          <p:pic>
            <p:nvPicPr>
              <p:cNvPr id="13" name="Picture 12" descr="Chart&#10;&#10;Description automatically generated">
                <a:extLst>
                  <a:ext uri="{FF2B5EF4-FFF2-40B4-BE49-F238E27FC236}">
                    <a16:creationId xmlns:a16="http://schemas.microsoft.com/office/drawing/2014/main" id="{CB522280-68FF-E94C-8D6C-282E1496E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79837" y="362902"/>
                <a:ext cx="3241067" cy="1758278"/>
              </a:xfrm>
              <a:prstGeom prst="rect">
                <a:avLst/>
              </a:prstGeom>
            </p:spPr>
          </p:pic>
          <p:pic>
            <p:nvPicPr>
              <p:cNvPr id="51" name="Picture 50" descr="Chart, histogram&#10;&#10;Description automatically generated">
                <a:extLst>
                  <a:ext uri="{FF2B5EF4-FFF2-40B4-BE49-F238E27FC236}">
                    <a16:creationId xmlns:a16="http://schemas.microsoft.com/office/drawing/2014/main" id="{92C6CFD3-41CC-9F44-9DEF-97C29DCA9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9924" y="363121"/>
                <a:ext cx="1881214" cy="1763204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BBF1F0-39FD-DC43-BCCE-F75A1A8ACD18}"/>
                </a:ext>
              </a:extLst>
            </p:cNvPr>
            <p:cNvSpPr txBox="1"/>
            <p:nvPr/>
          </p:nvSpPr>
          <p:spPr>
            <a:xfrm>
              <a:off x="586463" y="2872027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883D42A-4644-CD4B-8029-7FB6BAF67011}"/>
              </a:ext>
            </a:extLst>
          </p:cNvPr>
          <p:cNvGrpSpPr/>
          <p:nvPr/>
        </p:nvGrpSpPr>
        <p:grpSpPr>
          <a:xfrm>
            <a:off x="5929846" y="3349567"/>
            <a:ext cx="5975274" cy="2473333"/>
            <a:chOff x="6091505" y="2861793"/>
            <a:chExt cx="5975274" cy="247333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3B3A342-96D3-2F41-96F0-609F6CDFDFA7}"/>
                </a:ext>
              </a:extLst>
            </p:cNvPr>
            <p:cNvGrpSpPr/>
            <p:nvPr/>
          </p:nvGrpSpPr>
          <p:grpSpPr>
            <a:xfrm>
              <a:off x="6479837" y="3056693"/>
              <a:ext cx="5586942" cy="2278433"/>
              <a:chOff x="6479837" y="3816304"/>
              <a:chExt cx="5329726" cy="2097490"/>
            </a:xfrm>
          </p:grpSpPr>
          <p:pic>
            <p:nvPicPr>
              <p:cNvPr id="17" name="Picture 16" descr="Chart, line chart&#10;&#10;Description automatically generated">
                <a:extLst>
                  <a:ext uri="{FF2B5EF4-FFF2-40B4-BE49-F238E27FC236}">
                    <a16:creationId xmlns:a16="http://schemas.microsoft.com/office/drawing/2014/main" id="{790C07B3-1480-8D41-A776-B6193F6E5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9837" y="3861867"/>
                <a:ext cx="3138615" cy="1906707"/>
              </a:xfrm>
              <a:prstGeom prst="rect">
                <a:avLst/>
              </a:prstGeom>
            </p:spPr>
          </p:pic>
          <p:pic>
            <p:nvPicPr>
              <p:cNvPr id="47" name="Picture 46" descr="Chart, histogram&#10;&#10;Description automatically generated">
                <a:extLst>
                  <a:ext uri="{FF2B5EF4-FFF2-40B4-BE49-F238E27FC236}">
                    <a16:creationId xmlns:a16="http://schemas.microsoft.com/office/drawing/2014/main" id="{9DA2EC02-552A-7340-A9B3-D8973F71C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1689" y="3816304"/>
                <a:ext cx="2237874" cy="209749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B81076A-FE28-0442-9811-6C57D2D44BAF}"/>
                </a:ext>
              </a:extLst>
            </p:cNvPr>
            <p:cNvSpPr txBox="1"/>
            <p:nvPr/>
          </p:nvSpPr>
          <p:spPr>
            <a:xfrm>
              <a:off x="6091505" y="286179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B2547E-A665-6940-A653-233EB9951F7B}"/>
              </a:ext>
            </a:extLst>
          </p:cNvPr>
          <p:cNvGrpSpPr/>
          <p:nvPr/>
        </p:nvGrpSpPr>
        <p:grpSpPr>
          <a:xfrm>
            <a:off x="5929846" y="306115"/>
            <a:ext cx="5893725" cy="2382635"/>
            <a:chOff x="5786075" y="257843"/>
            <a:chExt cx="5893725" cy="238263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D671D56-F444-EE44-B920-F535B102EFDE}"/>
                </a:ext>
              </a:extLst>
            </p:cNvPr>
            <p:cNvGrpSpPr/>
            <p:nvPr/>
          </p:nvGrpSpPr>
          <p:grpSpPr>
            <a:xfrm>
              <a:off x="5786075" y="257843"/>
              <a:ext cx="3648806" cy="2382635"/>
              <a:chOff x="6018989" y="148246"/>
              <a:chExt cx="3648806" cy="2382635"/>
            </a:xfrm>
          </p:grpSpPr>
          <p:pic>
            <p:nvPicPr>
              <p:cNvPr id="11" name="Picture 10" descr="Chart, line chart&#10;&#10;Description automatically generated">
                <a:extLst>
                  <a:ext uri="{FF2B5EF4-FFF2-40B4-BE49-F238E27FC236}">
                    <a16:creationId xmlns:a16="http://schemas.microsoft.com/office/drawing/2014/main" id="{EF31A7D8-4193-3F41-9E4B-80D241A71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0019" y="430175"/>
                <a:ext cx="3377776" cy="2100706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39678D-921F-314F-BCEC-71E293D75140}"/>
                  </a:ext>
                </a:extLst>
              </p:cNvPr>
              <p:cNvSpPr txBox="1"/>
              <p:nvPr/>
            </p:nvSpPr>
            <p:spPr>
              <a:xfrm>
                <a:off x="6018989" y="148246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(a)</a:t>
                </a:r>
              </a:p>
            </p:txBody>
          </p:sp>
        </p:grpSp>
        <p:pic>
          <p:nvPicPr>
            <p:cNvPr id="60" name="Picture 59" descr="Chart, histogram&#10;&#10;Description automatically generated">
              <a:extLst>
                <a:ext uri="{FF2B5EF4-FFF2-40B4-BE49-F238E27FC236}">
                  <a16:creationId xmlns:a16="http://schemas.microsoft.com/office/drawing/2014/main" id="{8DC0391F-6DFA-1647-9CE0-0AE67B65A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9985" y="569286"/>
              <a:ext cx="2209815" cy="2071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8016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636168-7BF1-DA45-A47A-D5275CB46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3" y="685800"/>
            <a:ext cx="2963534" cy="5105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Mean Prediction Error (100 realizations)-Experiment #1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928C25-945C-D946-A027-B83CFFAC5F6D}"/>
              </a:ext>
            </a:extLst>
          </p:cNvPr>
          <p:cNvGrpSpPr/>
          <p:nvPr/>
        </p:nvGrpSpPr>
        <p:grpSpPr>
          <a:xfrm>
            <a:off x="5015867" y="573881"/>
            <a:ext cx="6620336" cy="5329238"/>
            <a:chOff x="5081522" y="539376"/>
            <a:chExt cx="6575458" cy="52518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807290-F656-D942-86FC-93382D142E04}"/>
                </a:ext>
              </a:extLst>
            </p:cNvPr>
            <p:cNvGrpSpPr/>
            <p:nvPr/>
          </p:nvGrpSpPr>
          <p:grpSpPr>
            <a:xfrm>
              <a:off x="5081522" y="685800"/>
              <a:ext cx="6350130" cy="5105400"/>
              <a:chOff x="4430916" y="623311"/>
              <a:chExt cx="6807200" cy="54728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F75949D-2920-CC4D-978B-D594D9FFD423}"/>
                  </a:ext>
                </a:extLst>
              </p:cNvPr>
              <p:cNvGrpSpPr/>
              <p:nvPr/>
            </p:nvGrpSpPr>
            <p:grpSpPr>
              <a:xfrm>
                <a:off x="4430916" y="761811"/>
                <a:ext cx="6807200" cy="5334378"/>
                <a:chOff x="3453142" y="761811"/>
                <a:chExt cx="6807200" cy="5334378"/>
              </a:xfrm>
            </p:grpSpPr>
            <p:pic>
              <p:nvPicPr>
                <p:cNvPr id="9" name="Picture 8" descr="Chart&#10;&#10;Description automatically generated">
                  <a:extLst>
                    <a:ext uri="{FF2B5EF4-FFF2-40B4-BE49-F238E27FC236}">
                      <a16:creationId xmlns:a16="http://schemas.microsoft.com/office/drawing/2014/main" id="{6113B210-CED6-DC44-9DDA-EEADFD7DE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453142" y="761811"/>
                  <a:ext cx="3403600" cy="2781300"/>
                </a:xfrm>
                <a:prstGeom prst="rect">
                  <a:avLst/>
                </a:prstGeom>
              </p:spPr>
            </p:pic>
            <p:pic>
              <p:nvPicPr>
                <p:cNvPr id="10" name="Picture 9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B6B8FD4B-F5E6-1D45-BA26-8200DC8628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3142" y="3314889"/>
                  <a:ext cx="3403600" cy="2781300"/>
                </a:xfrm>
                <a:prstGeom prst="rect">
                  <a:avLst/>
                </a:prstGeom>
              </p:spPr>
            </p:pic>
            <p:pic>
              <p:nvPicPr>
                <p:cNvPr id="11" name="Picture 10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22EFEDF1-10FB-FE4B-B97A-3E8B9C8CC5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56742" y="761811"/>
                  <a:ext cx="3403600" cy="2781300"/>
                </a:xfrm>
                <a:prstGeom prst="rect">
                  <a:avLst/>
                </a:prstGeom>
              </p:spPr>
            </p:pic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445FD6-BACA-594C-8B4F-753F17ABE2D1}"/>
                  </a:ext>
                </a:extLst>
              </p:cNvPr>
              <p:cNvSpPr txBox="1"/>
              <p:nvPr/>
            </p:nvSpPr>
            <p:spPr>
              <a:xfrm>
                <a:off x="4430916" y="6233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dirty="0"/>
                  <a:t>(a)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3A0B6C-F855-2543-B1C4-97FEB47C4F2F}"/>
                  </a:ext>
                </a:extLst>
              </p:cNvPr>
              <p:cNvSpPr txBox="1"/>
              <p:nvPr/>
            </p:nvSpPr>
            <p:spPr>
              <a:xfrm>
                <a:off x="7834516" y="623311"/>
                <a:ext cx="357790" cy="276999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/>
                  <a:t>(b)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69698E-DD18-104A-A457-35BC964F2FB0}"/>
                  </a:ext>
                </a:extLst>
              </p:cNvPr>
              <p:cNvSpPr txBox="1"/>
              <p:nvPr/>
            </p:nvSpPr>
            <p:spPr>
              <a:xfrm>
                <a:off x="4430916" y="3314889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/>
                  <a:t>(c)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D7BFAF-25C8-9640-AD0A-F79406B99D88}"/>
                </a:ext>
              </a:extLst>
            </p:cNvPr>
            <p:cNvSpPr txBox="1"/>
            <p:nvPr/>
          </p:nvSpPr>
          <p:spPr>
            <a:xfrm>
              <a:off x="6985014" y="631495"/>
              <a:ext cx="11400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Mean prediction Error </a:t>
              </a:r>
            </a:p>
            <a:p>
              <a:r>
                <a:rPr lang="en-US" sz="800" b="1" dirty="0"/>
                <a:t>(raw count): -0.002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17E7CF-D091-EC4D-B06A-BDCB604DB286}"/>
                </a:ext>
              </a:extLst>
            </p:cNvPr>
            <p:cNvSpPr txBox="1"/>
            <p:nvPr/>
          </p:nvSpPr>
          <p:spPr>
            <a:xfrm>
              <a:off x="10218025" y="539376"/>
              <a:ext cx="1438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Mean square root of </a:t>
              </a:r>
            </a:p>
            <a:p>
              <a:r>
                <a:rPr lang="en-US" sz="800" b="1" dirty="0"/>
                <a:t>mean square prediction </a:t>
              </a:r>
            </a:p>
            <a:p>
              <a:r>
                <a:rPr lang="en-US" sz="800" b="1" dirty="0"/>
                <a:t>error: 1.05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3B7736-266C-6A45-9555-1CAA53024224}"/>
                </a:ext>
              </a:extLst>
            </p:cNvPr>
            <p:cNvSpPr txBox="1"/>
            <p:nvPr/>
          </p:nvSpPr>
          <p:spPr>
            <a:xfrm>
              <a:off x="7042009" y="3538749"/>
              <a:ext cx="10260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Mean RMSE: 1.06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291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D794D-DCDD-8B4B-87BB-A5D82788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Model Parameter Estimation Comparison (100 realizations)-Experiment #1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48CB23-E6D5-5545-9DAB-EFEEA64E1E41}"/>
              </a:ext>
            </a:extLst>
          </p:cNvPr>
          <p:cNvGrpSpPr/>
          <p:nvPr/>
        </p:nvGrpSpPr>
        <p:grpSpPr>
          <a:xfrm>
            <a:off x="1530564" y="1924820"/>
            <a:ext cx="9130872" cy="4352979"/>
            <a:chOff x="1271892" y="1731812"/>
            <a:chExt cx="9570105" cy="47775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EA343E-F74E-C142-A93F-0EDD3185D93E}"/>
                </a:ext>
              </a:extLst>
            </p:cNvPr>
            <p:cNvGrpSpPr/>
            <p:nvPr/>
          </p:nvGrpSpPr>
          <p:grpSpPr>
            <a:xfrm>
              <a:off x="1350002" y="1924118"/>
              <a:ext cx="9491995" cy="4585227"/>
              <a:chOff x="838200" y="1911601"/>
              <a:chExt cx="9473697" cy="443090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2593FAA-64F8-744B-A82D-04B642EB1F2E}"/>
                  </a:ext>
                </a:extLst>
              </p:cNvPr>
              <p:cNvGrpSpPr/>
              <p:nvPr/>
            </p:nvGrpSpPr>
            <p:grpSpPr>
              <a:xfrm>
                <a:off x="838201" y="1911601"/>
                <a:ext cx="4358490" cy="2017603"/>
                <a:chOff x="4394200" y="2038350"/>
                <a:chExt cx="6807200" cy="2781300"/>
              </a:xfrm>
            </p:grpSpPr>
            <p:pic>
              <p:nvPicPr>
                <p:cNvPr id="5" name="Picture 4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D6F37335-E331-EA4D-952B-32D7F41AA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394200" y="2038350"/>
                  <a:ext cx="3403600" cy="2781300"/>
                </a:xfrm>
                <a:prstGeom prst="rect">
                  <a:avLst/>
                </a:prstGeom>
              </p:spPr>
            </p:pic>
            <p:pic>
              <p:nvPicPr>
                <p:cNvPr id="7" name="Picture 6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E04A96D7-37CF-5242-A07E-C2C78B3D3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97800" y="2038350"/>
                  <a:ext cx="3403600" cy="27813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0F48D27-FCC0-2B4C-95BE-2929D84894FA}"/>
                  </a:ext>
                </a:extLst>
              </p:cNvPr>
              <p:cNvGrpSpPr/>
              <p:nvPr/>
            </p:nvGrpSpPr>
            <p:grpSpPr>
              <a:xfrm>
                <a:off x="5797487" y="1911601"/>
                <a:ext cx="4514410" cy="2017603"/>
                <a:chOff x="4394200" y="2038350"/>
                <a:chExt cx="6807200" cy="2781300"/>
              </a:xfrm>
            </p:grpSpPr>
            <p:pic>
              <p:nvPicPr>
                <p:cNvPr id="10" name="Picture 9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DCC5BA58-7EF9-9543-BD64-0A85BFACC1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4200" y="2038350"/>
                  <a:ext cx="3403600" cy="2781300"/>
                </a:xfrm>
                <a:prstGeom prst="rect">
                  <a:avLst/>
                </a:prstGeom>
              </p:spPr>
            </p:pic>
            <p:pic>
              <p:nvPicPr>
                <p:cNvPr id="12" name="Picture 11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12094633-1C5A-914D-A9C6-2871167BC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7800" y="2038350"/>
                  <a:ext cx="3403600" cy="27813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5C966D2-51F4-A948-AA13-0AC992BFE393}"/>
                  </a:ext>
                </a:extLst>
              </p:cNvPr>
              <p:cNvGrpSpPr/>
              <p:nvPr/>
            </p:nvGrpSpPr>
            <p:grpSpPr>
              <a:xfrm>
                <a:off x="838200" y="4480130"/>
                <a:ext cx="4358490" cy="1862374"/>
                <a:chOff x="4394200" y="2038350"/>
                <a:chExt cx="6807200" cy="2781300"/>
              </a:xfrm>
            </p:grpSpPr>
            <p:pic>
              <p:nvPicPr>
                <p:cNvPr id="15" name="Picture 14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7F233570-1825-CC49-816B-2503EAD470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4200" y="2038350"/>
                  <a:ext cx="3403600" cy="2781300"/>
                </a:xfrm>
                <a:prstGeom prst="rect">
                  <a:avLst/>
                </a:prstGeom>
              </p:spPr>
            </p:pic>
            <p:pic>
              <p:nvPicPr>
                <p:cNvPr id="17" name="Picture 16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1A1D63EC-F5DD-5D45-9F6E-D71BEF114D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97800" y="2038350"/>
                  <a:ext cx="3403600" cy="2781300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1909E7-E825-C743-BA77-0C53C2433CC7}"/>
                </a:ext>
              </a:extLst>
            </p:cNvPr>
            <p:cNvSpPr txBox="1"/>
            <p:nvPr/>
          </p:nvSpPr>
          <p:spPr>
            <a:xfrm>
              <a:off x="1271892" y="1731812"/>
              <a:ext cx="327785" cy="25840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(a)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16CE70-2510-9B4F-99D5-FF6B630C1D31}"/>
                </a:ext>
              </a:extLst>
            </p:cNvPr>
            <p:cNvSpPr txBox="1"/>
            <p:nvPr/>
          </p:nvSpPr>
          <p:spPr>
            <a:xfrm>
              <a:off x="6132096" y="1731812"/>
              <a:ext cx="327785" cy="25840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(b)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8B6ECA-24D2-AD4E-9CAE-D89187D18672}"/>
                </a:ext>
              </a:extLst>
            </p:cNvPr>
            <p:cNvSpPr txBox="1"/>
            <p:nvPr/>
          </p:nvSpPr>
          <p:spPr>
            <a:xfrm>
              <a:off x="1271892" y="4289416"/>
              <a:ext cx="327785" cy="25840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5890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D89F6-52E1-7A41-A1A5-A7B0D8E1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Mean Prediction Error (100 realizations)-Experiment #2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2EF40-D789-7040-BA8B-255CAF0F50F9}"/>
              </a:ext>
            </a:extLst>
          </p:cNvPr>
          <p:cNvGrpSpPr/>
          <p:nvPr/>
        </p:nvGrpSpPr>
        <p:grpSpPr>
          <a:xfrm>
            <a:off x="5517491" y="584173"/>
            <a:ext cx="5789075" cy="5509954"/>
            <a:chOff x="5517491" y="584173"/>
            <a:chExt cx="5789075" cy="550995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52EF60-0D90-4B46-8B1E-3647633FE037}"/>
                </a:ext>
              </a:extLst>
            </p:cNvPr>
            <p:cNvGrpSpPr/>
            <p:nvPr/>
          </p:nvGrpSpPr>
          <p:grpSpPr>
            <a:xfrm>
              <a:off x="5579285" y="763872"/>
              <a:ext cx="5727281" cy="5330255"/>
              <a:chOff x="5280025" y="660399"/>
              <a:chExt cx="6326759" cy="5713652"/>
            </a:xfrm>
          </p:grpSpPr>
          <p:pic>
            <p:nvPicPr>
              <p:cNvPr id="5" name="Picture 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984029FA-2A41-7848-A382-6A360E30E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80025" y="661988"/>
                <a:ext cx="3100388" cy="2733675"/>
              </a:xfrm>
              <a:prstGeom prst="rect">
                <a:avLst/>
              </a:prstGeom>
            </p:spPr>
          </p:pic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F25ABA89-DE98-3845-BEDB-460035017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8675" y="660399"/>
                <a:ext cx="3100388" cy="2733675"/>
              </a:xfrm>
              <a:prstGeom prst="rect">
                <a:avLst/>
              </a:prstGeom>
            </p:spPr>
          </p:pic>
          <p:pic>
            <p:nvPicPr>
              <p:cNvPr id="9" name="Picture 8" descr="Chart, histogram&#10;&#10;Description automatically generated">
                <a:extLst>
                  <a:ext uri="{FF2B5EF4-FFF2-40B4-BE49-F238E27FC236}">
                    <a16:creationId xmlns:a16="http://schemas.microsoft.com/office/drawing/2014/main" id="{00FE0B2A-B301-C141-963E-745449848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0025" y="3640376"/>
                <a:ext cx="3100388" cy="2733675"/>
              </a:xfrm>
              <a:prstGeom prst="rect">
                <a:avLst/>
              </a:prstGeom>
            </p:spPr>
          </p:pic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5FB7F2F2-2711-2C45-842B-429DC6E27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6396" y="3640375"/>
                <a:ext cx="3100388" cy="273367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308CAB-83E3-A44B-A4B8-1CE5B8755F9D}"/>
                </a:ext>
              </a:extLst>
            </p:cNvPr>
            <p:cNvSpPr txBox="1"/>
            <p:nvPr/>
          </p:nvSpPr>
          <p:spPr>
            <a:xfrm>
              <a:off x="5517491" y="586396"/>
              <a:ext cx="330022" cy="26220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/>
                <a:t>(a)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D981E7-C759-BC4A-BE01-1E7D658C4F9F}"/>
                </a:ext>
              </a:extLst>
            </p:cNvPr>
            <p:cNvSpPr txBox="1"/>
            <p:nvPr/>
          </p:nvSpPr>
          <p:spPr>
            <a:xfrm>
              <a:off x="8442316" y="584173"/>
              <a:ext cx="330022" cy="26220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/>
                <a:t>(b)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D7C91E-A6DE-024C-AB57-610B94BE08D3}"/>
                </a:ext>
              </a:extLst>
            </p:cNvPr>
            <p:cNvSpPr txBox="1"/>
            <p:nvPr/>
          </p:nvSpPr>
          <p:spPr>
            <a:xfrm>
              <a:off x="5570409" y="3411302"/>
              <a:ext cx="330022" cy="26220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/>
                <a:t>(c)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15C12A-0BE4-F441-9B61-09EBDDCE2988}"/>
                </a:ext>
              </a:extLst>
            </p:cNvPr>
            <p:cNvSpPr txBox="1"/>
            <p:nvPr/>
          </p:nvSpPr>
          <p:spPr>
            <a:xfrm>
              <a:off x="8447697" y="3411302"/>
              <a:ext cx="330022" cy="26220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339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DA46-6652-B54E-9A4C-418A4841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64" y="294829"/>
            <a:ext cx="10515600" cy="1015101"/>
          </a:xfrm>
        </p:spPr>
        <p:txBody>
          <a:bodyPr>
            <a:normAutofit/>
          </a:bodyPr>
          <a:lstStyle/>
          <a:p>
            <a:r>
              <a:rPr lang="en-US" sz="3200" b="1" dirty="0"/>
              <a:t>Model Parameter Estimation Comparison (100 realizations)-Experiment #2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4A51EC-CA2E-FA4D-AD5D-B886D1E5DDC6}"/>
              </a:ext>
            </a:extLst>
          </p:cNvPr>
          <p:cNvGrpSpPr/>
          <p:nvPr/>
        </p:nvGrpSpPr>
        <p:grpSpPr>
          <a:xfrm>
            <a:off x="494164" y="1730188"/>
            <a:ext cx="10245554" cy="4428567"/>
            <a:chOff x="447264" y="1348413"/>
            <a:chExt cx="11206855" cy="42871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9CF4E9-2614-014A-9469-515C75C55DC0}"/>
                </a:ext>
              </a:extLst>
            </p:cNvPr>
            <p:cNvGrpSpPr/>
            <p:nvPr/>
          </p:nvGrpSpPr>
          <p:grpSpPr>
            <a:xfrm>
              <a:off x="670659" y="1676400"/>
              <a:ext cx="4668505" cy="1316588"/>
              <a:chOff x="162712" y="1557206"/>
              <a:chExt cx="5557482" cy="149401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434E552-739F-AD46-B5BD-F646ADCABD3C}"/>
                  </a:ext>
                </a:extLst>
              </p:cNvPr>
              <p:cNvGrpSpPr/>
              <p:nvPr/>
            </p:nvGrpSpPr>
            <p:grpSpPr>
              <a:xfrm>
                <a:off x="162712" y="1557206"/>
                <a:ext cx="3589846" cy="1494012"/>
                <a:chOff x="308735" y="1557206"/>
                <a:chExt cx="6624709" cy="2402418"/>
              </a:xfrm>
            </p:grpSpPr>
            <p:pic>
              <p:nvPicPr>
                <p:cNvPr id="5" name="Picture 4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A092E015-8FBB-FD46-B77A-2B665F753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794528" y="1557208"/>
                  <a:ext cx="3138916" cy="2402416"/>
                </a:xfrm>
                <a:prstGeom prst="rect">
                  <a:avLst/>
                </a:prstGeom>
              </p:spPr>
            </p:pic>
            <p:pic>
              <p:nvPicPr>
                <p:cNvPr id="7" name="Picture 6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D40DDEA8-B67E-4C42-B5E6-1497635A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8735" y="1557206"/>
                  <a:ext cx="3138916" cy="2402417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1FFE99C7-3B40-EE49-8FA4-D7A311911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8170" y="1557206"/>
                <a:ext cx="1952024" cy="1494012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704FA56-C376-B549-A11D-D8A2EAD05191}"/>
                </a:ext>
              </a:extLst>
            </p:cNvPr>
            <p:cNvGrpSpPr/>
            <p:nvPr/>
          </p:nvGrpSpPr>
          <p:grpSpPr>
            <a:xfrm>
              <a:off x="6562165" y="1595717"/>
              <a:ext cx="5091954" cy="1549145"/>
              <a:chOff x="5612581" y="1527083"/>
              <a:chExt cx="5741219" cy="15983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5C04674-2B07-EF45-ADCF-568D4CD6236E}"/>
                  </a:ext>
                </a:extLst>
              </p:cNvPr>
              <p:cNvGrpSpPr/>
              <p:nvPr/>
            </p:nvGrpSpPr>
            <p:grpSpPr>
              <a:xfrm>
                <a:off x="5612581" y="1527083"/>
                <a:ext cx="3983704" cy="1598302"/>
                <a:chOff x="961924" y="1924050"/>
                <a:chExt cx="6807202" cy="2543398"/>
              </a:xfrm>
            </p:grpSpPr>
            <p:pic>
              <p:nvPicPr>
                <p:cNvPr id="10" name="Picture 9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B55DB599-3E5E-AF47-B714-F80E85DFB9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65525" y="1924050"/>
                  <a:ext cx="3403601" cy="2543398"/>
                </a:xfrm>
                <a:prstGeom prst="rect">
                  <a:avLst/>
                </a:prstGeom>
              </p:spPr>
            </p:pic>
            <p:pic>
              <p:nvPicPr>
                <p:cNvPr id="12" name="Picture 11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CC8B1CBF-F4EF-F941-A51A-35B0B1CC65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1924" y="1924050"/>
                  <a:ext cx="3403601" cy="2543398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D8A8811-D12B-0B45-97E3-0BABBC0CF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8225" y="1599282"/>
                <a:ext cx="1975575" cy="1476282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6BCB360-B7A4-994D-8E57-A96E8D697F13}"/>
                </a:ext>
              </a:extLst>
            </p:cNvPr>
            <p:cNvGrpSpPr/>
            <p:nvPr/>
          </p:nvGrpSpPr>
          <p:grpSpPr>
            <a:xfrm>
              <a:off x="670658" y="4160571"/>
              <a:ext cx="5326731" cy="1475020"/>
              <a:chOff x="443662" y="4621082"/>
              <a:chExt cx="5262254" cy="14331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443C1AE-1623-7E4E-BCAF-A18CCE697C89}"/>
                  </a:ext>
                </a:extLst>
              </p:cNvPr>
              <p:cNvGrpSpPr/>
              <p:nvPr/>
            </p:nvGrpSpPr>
            <p:grpSpPr>
              <a:xfrm>
                <a:off x="443662" y="4621082"/>
                <a:ext cx="3690540" cy="1433129"/>
                <a:chOff x="391220" y="1924048"/>
                <a:chExt cx="6719486" cy="2691513"/>
              </a:xfrm>
            </p:grpSpPr>
            <p:pic>
              <p:nvPicPr>
                <p:cNvPr id="15" name="Picture 14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30DB25F3-0BC2-1B4A-8BBE-7EC5C49B7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07105" y="1924048"/>
                  <a:ext cx="3403601" cy="2691513"/>
                </a:xfrm>
                <a:prstGeom prst="rect">
                  <a:avLst/>
                </a:prstGeom>
              </p:spPr>
            </p:pic>
            <p:pic>
              <p:nvPicPr>
                <p:cNvPr id="17" name="Picture 16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95AE44EA-AB15-C34C-91BF-2A6EBF93A7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220" y="1924048"/>
                  <a:ext cx="3299691" cy="2691513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25632D3-125C-2C4F-8EAD-CAC3A0AC9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93628" y="4621082"/>
                <a:ext cx="1812288" cy="143312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08FE1A-E4B6-C341-A176-E44914CA0FC2}"/>
                </a:ext>
              </a:extLst>
            </p:cNvPr>
            <p:cNvSpPr txBox="1"/>
            <p:nvPr/>
          </p:nvSpPr>
          <p:spPr>
            <a:xfrm>
              <a:off x="447264" y="1360279"/>
              <a:ext cx="390932" cy="23543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(a)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AF3F5B-655B-274D-BA72-F8BB9E1763C8}"/>
                </a:ext>
              </a:extLst>
            </p:cNvPr>
            <p:cNvSpPr txBox="1"/>
            <p:nvPr/>
          </p:nvSpPr>
          <p:spPr>
            <a:xfrm>
              <a:off x="6247237" y="1348413"/>
              <a:ext cx="312741" cy="23543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(b)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19EE1A-A607-9148-895C-5F7AD659A57A}"/>
                </a:ext>
              </a:extLst>
            </p:cNvPr>
            <p:cNvSpPr txBox="1"/>
            <p:nvPr/>
          </p:nvSpPr>
          <p:spPr>
            <a:xfrm>
              <a:off x="447264" y="3825294"/>
              <a:ext cx="312741" cy="23543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90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83B1C-FD95-7646-BF4E-CE649DCC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 b="1" dirty="0"/>
              <a:t>Mean Prediction Error (100 realizations)-Experiment #3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59CEA4-C693-9F47-AFF5-0C253848AF86}"/>
              </a:ext>
            </a:extLst>
          </p:cNvPr>
          <p:cNvGrpSpPr/>
          <p:nvPr/>
        </p:nvGrpSpPr>
        <p:grpSpPr>
          <a:xfrm>
            <a:off x="5517491" y="584173"/>
            <a:ext cx="5715695" cy="5606315"/>
            <a:chOff x="5517491" y="584173"/>
            <a:chExt cx="5715695" cy="560631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816E079-50D8-0B4F-94C3-122E4D73266B}"/>
                </a:ext>
              </a:extLst>
            </p:cNvPr>
            <p:cNvGrpSpPr/>
            <p:nvPr/>
          </p:nvGrpSpPr>
          <p:grpSpPr>
            <a:xfrm>
              <a:off x="5738078" y="676656"/>
              <a:ext cx="5495108" cy="5513832"/>
              <a:chOff x="3459067" y="1816100"/>
              <a:chExt cx="4153589" cy="416774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C266504-9E2C-2949-BCFC-D3CBACD4BB2F}"/>
                  </a:ext>
                </a:extLst>
              </p:cNvPr>
              <p:cNvGrpSpPr/>
              <p:nvPr/>
            </p:nvGrpSpPr>
            <p:grpSpPr>
              <a:xfrm>
                <a:off x="3459067" y="1816100"/>
                <a:ext cx="4153588" cy="2083871"/>
                <a:chOff x="3459067" y="1816100"/>
                <a:chExt cx="6778128" cy="3225800"/>
              </a:xfrm>
            </p:grpSpPr>
            <p:pic>
              <p:nvPicPr>
                <p:cNvPr id="5" name="Picture 4" descr="Chart&#10;&#10;Description automatically generated">
                  <a:extLst>
                    <a:ext uri="{FF2B5EF4-FFF2-40B4-BE49-F238E27FC236}">
                      <a16:creationId xmlns:a16="http://schemas.microsoft.com/office/drawing/2014/main" id="{2464BE00-4BE2-384D-9380-44D0CE0E8D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459067" y="1816100"/>
                  <a:ext cx="3390900" cy="3225800"/>
                </a:xfrm>
                <a:prstGeom prst="rect">
                  <a:avLst/>
                </a:prstGeom>
              </p:spPr>
            </p:pic>
            <p:pic>
              <p:nvPicPr>
                <p:cNvPr id="7" name="Picture 6" descr="Chart&#10;&#10;Description automatically generated">
                  <a:extLst>
                    <a:ext uri="{FF2B5EF4-FFF2-40B4-BE49-F238E27FC236}">
                      <a16:creationId xmlns:a16="http://schemas.microsoft.com/office/drawing/2014/main" id="{EFA1828C-DA9E-BA40-9A9B-7D0A57E1AE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46295" y="1816100"/>
                  <a:ext cx="3390900" cy="322580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CA08366-9F27-9942-80D3-D59B9EAF75C2}"/>
                  </a:ext>
                </a:extLst>
              </p:cNvPr>
              <p:cNvGrpSpPr/>
              <p:nvPr/>
            </p:nvGrpSpPr>
            <p:grpSpPr>
              <a:xfrm>
                <a:off x="3459068" y="3899971"/>
                <a:ext cx="4153588" cy="2083871"/>
                <a:chOff x="4400550" y="1816100"/>
                <a:chExt cx="6603005" cy="3225800"/>
              </a:xfrm>
            </p:grpSpPr>
            <p:pic>
              <p:nvPicPr>
                <p:cNvPr id="10" name="Picture 9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882B8CD3-126E-2A42-ABDE-E6DBFB43D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00550" y="1816100"/>
                  <a:ext cx="3390900" cy="3225800"/>
                </a:xfrm>
                <a:prstGeom prst="rect">
                  <a:avLst/>
                </a:prstGeom>
              </p:spPr>
            </p:pic>
            <p:pic>
              <p:nvPicPr>
                <p:cNvPr id="12" name="Picture 11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663827CB-D347-AF4A-B61C-1BF9A0E5B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12655" y="1816100"/>
                  <a:ext cx="3390900" cy="3225800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CE1DA-277B-3E48-99BF-E6C9F57F4626}"/>
                </a:ext>
              </a:extLst>
            </p:cNvPr>
            <p:cNvSpPr txBox="1"/>
            <p:nvPr/>
          </p:nvSpPr>
          <p:spPr>
            <a:xfrm>
              <a:off x="5517491" y="586396"/>
              <a:ext cx="330022" cy="26220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/>
                <a:t>(a)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1D2513-D45D-E742-BA28-6FAEB65B8ACC}"/>
                </a:ext>
              </a:extLst>
            </p:cNvPr>
            <p:cNvSpPr txBox="1"/>
            <p:nvPr/>
          </p:nvSpPr>
          <p:spPr>
            <a:xfrm>
              <a:off x="8442316" y="584173"/>
              <a:ext cx="330022" cy="26220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/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BC3F67-E683-F74C-899D-05EF769DAF0D}"/>
                </a:ext>
              </a:extLst>
            </p:cNvPr>
            <p:cNvSpPr txBox="1"/>
            <p:nvPr/>
          </p:nvSpPr>
          <p:spPr>
            <a:xfrm>
              <a:off x="5570409" y="3411302"/>
              <a:ext cx="330022" cy="26220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/>
                <a:t>(c)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6F6FAB-7560-1748-979A-1FBEB7AF9AA7}"/>
                </a:ext>
              </a:extLst>
            </p:cNvPr>
            <p:cNvSpPr txBox="1"/>
            <p:nvPr/>
          </p:nvSpPr>
          <p:spPr>
            <a:xfrm>
              <a:off x="8447697" y="3411302"/>
              <a:ext cx="330022" cy="26220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653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6A24-8DCB-734E-A973-3C4F35F7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31" y="137444"/>
            <a:ext cx="12032465" cy="868764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Model Parameter Estimation Comparison (100 realizations)-Experiment #3</a:t>
            </a:r>
            <a:endParaRPr lang="en-US" sz="32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CD79DD7-8533-8F4A-9443-90BA7CB62B7E}"/>
              </a:ext>
            </a:extLst>
          </p:cNvPr>
          <p:cNvGrpSpPr/>
          <p:nvPr/>
        </p:nvGrpSpPr>
        <p:grpSpPr>
          <a:xfrm>
            <a:off x="235608" y="1388124"/>
            <a:ext cx="11720784" cy="4426267"/>
            <a:chOff x="285923" y="1078091"/>
            <a:chExt cx="11674789" cy="446865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C606488-4FAA-9E4E-A378-E885628FED7F}"/>
                </a:ext>
              </a:extLst>
            </p:cNvPr>
            <p:cNvGrpSpPr/>
            <p:nvPr/>
          </p:nvGrpSpPr>
          <p:grpSpPr>
            <a:xfrm>
              <a:off x="285923" y="1078091"/>
              <a:ext cx="11674789" cy="4468651"/>
              <a:chOff x="32948" y="963700"/>
              <a:chExt cx="12212586" cy="461584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7EC3ECC-2190-964F-AB7C-68B94C1650CF}"/>
                  </a:ext>
                </a:extLst>
              </p:cNvPr>
              <p:cNvGrpSpPr/>
              <p:nvPr/>
            </p:nvGrpSpPr>
            <p:grpSpPr>
              <a:xfrm>
                <a:off x="32948" y="982769"/>
                <a:ext cx="8172572" cy="4487342"/>
                <a:chOff x="-9599" y="938571"/>
                <a:chExt cx="8646823" cy="470206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996768CD-B006-7D44-AC6A-6572F1C777B5}"/>
                    </a:ext>
                  </a:extLst>
                </p:cNvPr>
                <p:cNvGrpSpPr/>
                <p:nvPr/>
              </p:nvGrpSpPr>
              <p:grpSpPr>
                <a:xfrm>
                  <a:off x="-9599" y="964873"/>
                  <a:ext cx="4189494" cy="4675764"/>
                  <a:chOff x="831548" y="1109043"/>
                  <a:chExt cx="2903170" cy="3121434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88F4569E-6B8E-5842-AEF3-F104CA9C0943}"/>
                      </a:ext>
                    </a:extLst>
                  </p:cNvPr>
                  <p:cNvGrpSpPr/>
                  <p:nvPr/>
                </p:nvGrpSpPr>
                <p:grpSpPr>
                  <a:xfrm>
                    <a:off x="838200" y="1518644"/>
                    <a:ext cx="2896518" cy="2711833"/>
                    <a:chOff x="2285312" y="1551695"/>
                    <a:chExt cx="3344308" cy="3356793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3ED2B948-C26B-954D-915D-79976195D3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5312" y="1551695"/>
                      <a:ext cx="3344308" cy="1877305"/>
                      <a:chOff x="2285311" y="1551695"/>
                      <a:chExt cx="6343421" cy="3225800"/>
                    </a:xfrm>
                  </p:grpSpPr>
                  <p:pic>
                    <p:nvPicPr>
                      <p:cNvPr id="5" name="Picture 4" descr="Chart, histogram&#10;&#10;Description automatically generated">
                        <a:extLst>
                          <a:ext uri="{FF2B5EF4-FFF2-40B4-BE49-F238E27FC236}">
                            <a16:creationId xmlns:a16="http://schemas.microsoft.com/office/drawing/2014/main" id="{61DFA635-5152-0C49-862F-6AD971806E3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5311" y="1551695"/>
                        <a:ext cx="3390900" cy="3225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Chart, histogram&#10;&#10;Description automatically generated">
                        <a:extLst>
                          <a:ext uri="{FF2B5EF4-FFF2-40B4-BE49-F238E27FC236}">
                            <a16:creationId xmlns:a16="http://schemas.microsoft.com/office/drawing/2014/main" id="{5C080BA4-CF19-584A-AC6F-AAC584C4FCD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7832" y="1551695"/>
                        <a:ext cx="3390900" cy="32258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0" name="Picture 9" descr="Chart&#10;&#10;Description automatically generated">
                      <a:extLst>
                        <a:ext uri="{FF2B5EF4-FFF2-40B4-BE49-F238E27FC236}">
                          <a16:creationId xmlns:a16="http://schemas.microsoft.com/office/drawing/2014/main" id="{1C6E8C41-B771-D34F-B21A-1E53934C58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400871" y="3429000"/>
                      <a:ext cx="1441036" cy="14794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 descr="Chart, scatter chart&#10;&#10;Description automatically generated">
                      <a:extLst>
                        <a:ext uri="{FF2B5EF4-FFF2-40B4-BE49-F238E27FC236}">
                          <a16:creationId xmlns:a16="http://schemas.microsoft.com/office/drawing/2014/main" id="{81A68183-BE04-3C4B-B05B-B3DB2F3499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956081" y="3429659"/>
                      <a:ext cx="1408808" cy="1478829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1CD0164-1787-284E-A767-C1303CB90D13}"/>
                      </a:ext>
                    </a:extLst>
                  </p:cNvPr>
                  <p:cNvSpPr txBox="1"/>
                  <p:nvPr/>
                </p:nvSpPr>
                <p:spPr>
                  <a:xfrm>
                    <a:off x="831548" y="1109043"/>
                    <a:ext cx="357399" cy="24320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Aft>
                        <a:spcPts val="600"/>
                      </a:spcAft>
                    </a:pPr>
                    <a:r>
                      <a:rPr lang="en-US" sz="1200" dirty="0"/>
                      <a:t>(a)</a:t>
                    </a: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C4C86EB8-343F-834B-B46A-BE56CB3B576E}"/>
                    </a:ext>
                  </a:extLst>
                </p:cNvPr>
                <p:cNvGrpSpPr/>
                <p:nvPr/>
              </p:nvGrpSpPr>
              <p:grpSpPr>
                <a:xfrm>
                  <a:off x="3849020" y="938571"/>
                  <a:ext cx="4788204" cy="4702064"/>
                  <a:chOff x="4414180" y="1295356"/>
                  <a:chExt cx="3947622" cy="434528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1E91286B-A546-DB45-9364-78A0330BD232}"/>
                      </a:ext>
                    </a:extLst>
                  </p:cNvPr>
                  <p:cNvGrpSpPr/>
                  <p:nvPr/>
                </p:nvGrpSpPr>
                <p:grpSpPr>
                  <a:xfrm>
                    <a:off x="4714722" y="1861891"/>
                    <a:ext cx="3647080" cy="3778745"/>
                    <a:chOff x="4625849" y="1373152"/>
                    <a:chExt cx="3091954" cy="3211196"/>
                  </a:xfrm>
                </p:grpSpPr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E8CFD4F9-921C-BF4C-9539-55D1B7C58E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25849" y="1373152"/>
                      <a:ext cx="3091954" cy="1765609"/>
                      <a:chOff x="2901600" y="1699003"/>
                      <a:chExt cx="6487927" cy="3225800"/>
                    </a:xfrm>
                  </p:grpSpPr>
                  <p:pic>
                    <p:nvPicPr>
                      <p:cNvPr id="17" name="Picture 16" descr="Chart, histogram&#10;&#10;Description automatically generated">
                        <a:extLst>
                          <a:ext uri="{FF2B5EF4-FFF2-40B4-BE49-F238E27FC236}">
                            <a16:creationId xmlns:a16="http://schemas.microsoft.com/office/drawing/2014/main" id="{11BB5771-4F3F-F74D-A7F4-6E6D8A30E5A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1600" y="1699003"/>
                        <a:ext cx="3390900" cy="3225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" name="Picture 18" descr="Chart, histogram&#10;&#10;Description automatically generated">
                        <a:extLst>
                          <a:ext uri="{FF2B5EF4-FFF2-40B4-BE49-F238E27FC236}">
                            <a16:creationId xmlns:a16="http://schemas.microsoft.com/office/drawing/2014/main" id="{50D35DAE-A737-BB4D-878F-13E8768948D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98627" y="1699003"/>
                        <a:ext cx="3390900" cy="32258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96AAD61C-89BB-9047-823D-655144F090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25849" y="3171133"/>
                      <a:ext cx="2793617" cy="1413215"/>
                      <a:chOff x="2304656" y="1743699"/>
                      <a:chExt cx="7189134" cy="3225800"/>
                    </a:xfrm>
                  </p:grpSpPr>
                  <p:pic>
                    <p:nvPicPr>
                      <p:cNvPr id="22" name="Picture 21" descr="Chart, scatter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916A48F9-AE46-CC41-9F81-3C3D807C3BA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04656" y="1743699"/>
                        <a:ext cx="3390899" cy="32258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6" name="Picture 25" descr="Chart, line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78B28107-0951-0A48-98EB-9DB75A8A223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02891" y="1743699"/>
                        <a:ext cx="3390899" cy="32258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621CF693-1D8C-E244-ACFC-E67CBE9114BA}"/>
                      </a:ext>
                    </a:extLst>
                  </p:cNvPr>
                  <p:cNvSpPr txBox="1"/>
                  <p:nvPr/>
                </p:nvSpPr>
                <p:spPr>
                  <a:xfrm>
                    <a:off x="4414180" y="1295356"/>
                    <a:ext cx="394439" cy="30876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noAutofit/>
                  </a:bodyPr>
                  <a:lstStyle/>
                  <a:p>
                    <a:pPr>
                      <a:lnSpc>
                        <a:spcPct val="90000"/>
                      </a:lnSpc>
                      <a:spcAft>
                        <a:spcPts val="600"/>
                      </a:spcAft>
                    </a:pPr>
                    <a:r>
                      <a:rPr lang="en-US" sz="1200" dirty="0"/>
                      <a:t>(b)</a:t>
                    </a:r>
                  </a:p>
                </p:txBody>
              </p:sp>
            </p:grp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820FCBB-5077-7C4B-8D4E-E4EBE7938DEA}"/>
                  </a:ext>
                </a:extLst>
              </p:cNvPr>
              <p:cNvGrpSpPr/>
              <p:nvPr/>
            </p:nvGrpSpPr>
            <p:grpSpPr>
              <a:xfrm>
                <a:off x="7949917" y="1528211"/>
                <a:ext cx="4295617" cy="4051329"/>
                <a:chOff x="8069166" y="1680392"/>
                <a:chExt cx="4003225" cy="3792699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B5164248-E0A2-614B-B2ED-4B1D59FB1C32}"/>
                    </a:ext>
                  </a:extLst>
                </p:cNvPr>
                <p:cNvGrpSpPr/>
                <p:nvPr/>
              </p:nvGrpSpPr>
              <p:grpSpPr>
                <a:xfrm>
                  <a:off x="8069166" y="1680392"/>
                  <a:ext cx="4003225" cy="2075344"/>
                  <a:chOff x="4400550" y="1990073"/>
                  <a:chExt cx="6120737" cy="3051826"/>
                </a:xfrm>
              </p:grpSpPr>
              <p:pic>
                <p:nvPicPr>
                  <p:cNvPr id="35" name="Picture 34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D42B05BD-CC80-5F4E-8029-E949E82EC8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400550" y="1990073"/>
                    <a:ext cx="3208023" cy="3051826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81E5AE16-7C92-1144-92C8-1F307D4F29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313264" y="1990073"/>
                    <a:ext cx="3208023" cy="30518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0" name="Picture 39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F97D6FEA-0CCF-9947-A36B-D51D63EF6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28394" y="3704270"/>
                  <a:ext cx="1744666" cy="1760096"/>
                </a:xfrm>
                <a:prstGeom prst="rect">
                  <a:avLst/>
                </a:prstGeom>
              </p:spPr>
            </p:pic>
            <p:pic>
              <p:nvPicPr>
                <p:cNvPr id="42" name="Picture 41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53C450DE-5751-D64F-BF62-6F0361348E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10818" y="3716451"/>
                  <a:ext cx="1702300" cy="1756640"/>
                </a:xfrm>
                <a:prstGeom prst="rect">
                  <a:avLst/>
                </a:prstGeom>
              </p:spPr>
            </p:pic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632257C-2DF5-914A-9E55-2B9B0827E54F}"/>
                  </a:ext>
                </a:extLst>
              </p:cNvPr>
              <p:cNvSpPr txBox="1"/>
              <p:nvPr/>
            </p:nvSpPr>
            <p:spPr>
              <a:xfrm>
                <a:off x="7949917" y="963700"/>
                <a:ext cx="452188" cy="31886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dirty="0"/>
                  <a:t>(c)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07434B-DC76-0049-987F-6C94346A8EE2}"/>
                </a:ext>
              </a:extLst>
            </p:cNvPr>
            <p:cNvSpPr txBox="1"/>
            <p:nvPr/>
          </p:nvSpPr>
          <p:spPr>
            <a:xfrm>
              <a:off x="1532610" y="1194400"/>
              <a:ext cx="836821" cy="29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Intercept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26E3A2-E028-3D4F-A752-4A094AACC039}"/>
                </a:ext>
              </a:extLst>
            </p:cNvPr>
            <p:cNvSpPr txBox="1"/>
            <p:nvPr/>
          </p:nvSpPr>
          <p:spPr>
            <a:xfrm>
              <a:off x="5196648" y="1200117"/>
              <a:ext cx="1488774" cy="29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Marginal Variance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A45742-65E2-764D-B9A1-CA95F9470093}"/>
                </a:ext>
              </a:extLst>
            </p:cNvPr>
            <p:cNvSpPr txBox="1"/>
            <p:nvPr/>
          </p:nvSpPr>
          <p:spPr>
            <a:xfrm>
              <a:off x="9424289" y="1194400"/>
              <a:ext cx="629857" cy="29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Kappa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557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70E1-AE5E-2E44-8729-DB64C61A8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6870405" cy="496112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Poisson Spatial Regression Model Simulation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6B83A3-CDE1-F544-928B-0416082EC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823"/>
                <a:ext cx="10515600" cy="4667140"/>
              </a:xfrm>
            </p:spPr>
            <p:txBody>
              <a:bodyPr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𝑃𝑜𝑖𝑠𝑠𝑜𝑛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+1,…,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𝐸𝑒𝑥𝑝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</a:rPr>
                  <a:t>,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𝐺𝑃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assumed to follow the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Matérn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of covariance function such that for generic grid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𝜅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  <m:d>
                      <m:dPr>
                        <m:begChr m:val="‖"/>
                        <m:endChr m:val="‖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marginal variance of the process,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scaling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modified Bessel function of the second kind,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smoothness parameter which is usually set at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area of the tract j.</a:t>
                </a: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= 2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sz="1600" dirty="0"/>
                  <a:t> = 1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/>
                  <a:t> = 1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en-US" sz="1600" dirty="0"/>
                  <a:t> = 6</a:t>
                </a:r>
              </a:p>
              <a:p>
                <a:r>
                  <a:rPr lang="en-US" sz="1600" dirty="0"/>
                  <a:t>Grid data is simulated on a [0,1] square area with a 0.0001m resolution, and observation data is averaged with a 0.01m resolution.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6B83A3-CDE1-F544-928B-0416082EC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823"/>
                <a:ext cx="10515600" cy="4667140"/>
              </a:xfrm>
              <a:blipFill>
                <a:blip r:embed="rId2"/>
                <a:stretch>
                  <a:fillRect l="-362" t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73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2157-FAF7-6341-968E-D18272B4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22" y="508138"/>
            <a:ext cx="8491277" cy="732155"/>
          </a:xfrm>
        </p:spPr>
        <p:txBody>
          <a:bodyPr>
            <a:normAutofit/>
          </a:bodyPr>
          <a:lstStyle/>
          <a:p>
            <a:r>
              <a:rPr lang="en-US" sz="3200" b="1" dirty="0"/>
              <a:t>10 realizations visualization (#1 - #5)-Experiment 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DA211B-F01B-D046-A070-F08A57A9E65F}"/>
              </a:ext>
            </a:extLst>
          </p:cNvPr>
          <p:cNvGrpSpPr/>
          <p:nvPr/>
        </p:nvGrpSpPr>
        <p:grpSpPr>
          <a:xfrm>
            <a:off x="835190" y="1544309"/>
            <a:ext cx="11015065" cy="4610812"/>
            <a:chOff x="830434" y="1272995"/>
            <a:chExt cx="10327164" cy="414486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C629AE5-A99C-AF48-87B4-424AE861AC9A}"/>
                </a:ext>
              </a:extLst>
            </p:cNvPr>
            <p:cNvGrpSpPr/>
            <p:nvPr/>
          </p:nvGrpSpPr>
          <p:grpSpPr>
            <a:xfrm>
              <a:off x="830434" y="1272995"/>
              <a:ext cx="10327164" cy="4144868"/>
              <a:chOff x="830434" y="1272995"/>
              <a:chExt cx="10327164" cy="414486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30F300C-769A-D34E-96F2-DE1B217966EC}"/>
                  </a:ext>
                </a:extLst>
              </p:cNvPr>
              <p:cNvGrpSpPr/>
              <p:nvPr/>
            </p:nvGrpSpPr>
            <p:grpSpPr>
              <a:xfrm>
                <a:off x="838200" y="1501587"/>
                <a:ext cx="10319398" cy="3916276"/>
                <a:chOff x="828893" y="1371600"/>
                <a:chExt cx="10544737" cy="39162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1EA07A1-1202-784A-B875-34E268BE1B76}"/>
                    </a:ext>
                  </a:extLst>
                </p:cNvPr>
                <p:cNvGrpSpPr/>
                <p:nvPr/>
              </p:nvGrpSpPr>
              <p:grpSpPr>
                <a:xfrm>
                  <a:off x="838200" y="1371600"/>
                  <a:ext cx="10535430" cy="1784105"/>
                  <a:chOff x="838200" y="1371600"/>
                  <a:chExt cx="10535430" cy="1784105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C8FE08F0-39F4-624A-86F4-CA8EF83DBC90}"/>
                      </a:ext>
                    </a:extLst>
                  </p:cNvPr>
                  <p:cNvGrpSpPr/>
                  <p:nvPr/>
                </p:nvGrpSpPr>
                <p:grpSpPr>
                  <a:xfrm>
                    <a:off x="838200" y="1371600"/>
                    <a:ext cx="8417315" cy="1784105"/>
                    <a:chOff x="838200" y="1371600"/>
                    <a:chExt cx="8417315" cy="1784105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06C23E33-63E6-4941-9C83-EE6D1637F2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8200" y="1371600"/>
                      <a:ext cx="6316858" cy="1783080"/>
                      <a:chOff x="444500" y="1097280"/>
                      <a:chExt cx="10036927" cy="2781300"/>
                    </a:xfrm>
                  </p:grpSpPr>
                  <p:pic>
                    <p:nvPicPr>
                      <p:cNvPr id="5" name="Picture 4" descr="Chart, scatter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EC8162B4-3D84-2444-A788-28AD795DB73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4500" y="1097280"/>
                        <a:ext cx="3365500" cy="27813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 descr="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0E59E432-2808-5845-8094-68C4CADDDF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0000" y="1097280"/>
                        <a:ext cx="3365500" cy="27813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 descr="Chart, scatter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395FE0E0-2A74-C54E-8008-6C0DF10F733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5927" y="1097280"/>
                        <a:ext cx="3365500" cy="27813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2" name="Picture 11">
                      <a:extLst>
                        <a:ext uri="{FF2B5EF4-FFF2-40B4-BE49-F238E27FC236}">
                          <a16:creationId xmlns:a16="http://schemas.microsoft.com/office/drawing/2014/main" id="{DC71FF5A-6626-C349-BD01-4EEF3ABE16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137400" y="1371600"/>
                      <a:ext cx="2118115" cy="178410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5" name="Picture 14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FF5EB658-ADAF-BE4E-A78F-96AA6F2B6D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255515" y="1371600"/>
                    <a:ext cx="2118115" cy="17841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BD40F19-1CF4-1946-AFC3-954563AEBD93}"/>
                    </a:ext>
                  </a:extLst>
                </p:cNvPr>
                <p:cNvGrpSpPr/>
                <p:nvPr/>
              </p:nvGrpSpPr>
              <p:grpSpPr>
                <a:xfrm>
                  <a:off x="828893" y="3441295"/>
                  <a:ext cx="10543521" cy="1846581"/>
                  <a:chOff x="838202" y="3166975"/>
                  <a:chExt cx="10543521" cy="1846581"/>
                </a:xfrm>
              </p:grpSpPr>
              <p:pic>
                <p:nvPicPr>
                  <p:cNvPr id="18" name="Picture 17" descr="Chart&#10;&#10;Description automatically generated">
                    <a:extLst>
                      <a:ext uri="{FF2B5EF4-FFF2-40B4-BE49-F238E27FC236}">
                        <a16:creationId xmlns:a16="http://schemas.microsoft.com/office/drawing/2014/main" id="{49BDDB09-6682-3B49-8D08-8C001B31D6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38202" y="3168001"/>
                    <a:ext cx="2118115" cy="1784105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 descr="Chart&#10;&#10;Description automatically generated">
                    <a:extLst>
                      <a:ext uri="{FF2B5EF4-FFF2-40B4-BE49-F238E27FC236}">
                        <a16:creationId xmlns:a16="http://schemas.microsoft.com/office/drawing/2014/main" id="{896347B2-AF3F-4042-AED0-05FCB29372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956317" y="3168000"/>
                    <a:ext cx="2118115" cy="1784105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Chart&#10;&#10;Description automatically generated">
                    <a:extLst>
                      <a:ext uri="{FF2B5EF4-FFF2-40B4-BE49-F238E27FC236}">
                        <a16:creationId xmlns:a16="http://schemas.microsoft.com/office/drawing/2014/main" id="{873D8D7E-5303-7847-BE4D-86FDEE0CA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036941" y="3168000"/>
                    <a:ext cx="2116899" cy="1783080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Chart&#10;&#10;Description automatically generated">
                    <a:extLst>
                      <a:ext uri="{FF2B5EF4-FFF2-40B4-BE49-F238E27FC236}">
                        <a16:creationId xmlns:a16="http://schemas.microsoft.com/office/drawing/2014/main" id="{546105A2-6A03-EB49-93F0-027E2633BF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153840" y="3166975"/>
                    <a:ext cx="2118117" cy="1815856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 descr="Chart&#10;&#10;Description automatically generated">
                    <a:extLst>
                      <a:ext uri="{FF2B5EF4-FFF2-40B4-BE49-F238E27FC236}">
                        <a16:creationId xmlns:a16="http://schemas.microsoft.com/office/drawing/2014/main" id="{2544141A-C5C7-7A48-BB9C-B3E0701A69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264824" y="3198725"/>
                    <a:ext cx="2116899" cy="181483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6C8900-0BA7-8646-9874-FB3D3CC89C3D}"/>
                  </a:ext>
                </a:extLst>
              </p:cNvPr>
              <p:cNvSpPr txBox="1"/>
              <p:nvPr/>
            </p:nvSpPr>
            <p:spPr>
              <a:xfrm>
                <a:off x="830434" y="1272996"/>
                <a:ext cx="3802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(a)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04C3978-DAB7-3C42-A14C-9F9B04F9C0C5}"/>
                  </a:ext>
                </a:extLst>
              </p:cNvPr>
              <p:cNvSpPr txBox="1"/>
              <p:nvPr/>
            </p:nvSpPr>
            <p:spPr>
              <a:xfrm>
                <a:off x="2920161" y="1272996"/>
                <a:ext cx="3882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(b)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7342685-97BF-104A-834C-F119432464B9}"/>
                  </a:ext>
                </a:extLst>
              </p:cNvPr>
              <p:cNvSpPr txBox="1"/>
              <p:nvPr/>
            </p:nvSpPr>
            <p:spPr>
              <a:xfrm>
                <a:off x="4939043" y="1272996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(c)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2CC6502-0F6D-8D41-A4A8-5BE8DE964931}"/>
                  </a:ext>
                </a:extLst>
              </p:cNvPr>
              <p:cNvSpPr txBox="1"/>
              <p:nvPr/>
            </p:nvSpPr>
            <p:spPr>
              <a:xfrm>
                <a:off x="7029176" y="1272996"/>
                <a:ext cx="3882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(d)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3C1850-F87F-DC40-A274-5C1BDD6354C3}"/>
                  </a:ext>
                </a:extLst>
              </p:cNvPr>
              <p:cNvSpPr txBox="1"/>
              <p:nvPr/>
            </p:nvSpPr>
            <p:spPr>
              <a:xfrm>
                <a:off x="9065338" y="1272995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(e)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48B8AB-04A3-1745-B582-BC26D7C66164}"/>
                </a:ext>
              </a:extLst>
            </p:cNvPr>
            <p:cNvSpPr txBox="1"/>
            <p:nvPr/>
          </p:nvSpPr>
          <p:spPr>
            <a:xfrm>
              <a:off x="833444" y="3299197"/>
              <a:ext cx="516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(a.1)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379037-5B60-D348-9268-C11FB19D9707}"/>
                </a:ext>
              </a:extLst>
            </p:cNvPr>
            <p:cNvSpPr txBox="1"/>
            <p:nvPr/>
          </p:nvSpPr>
          <p:spPr>
            <a:xfrm>
              <a:off x="2925872" y="3295255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(b.1)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60983A-367E-8C4A-B64F-2042397E10FB}"/>
                </a:ext>
              </a:extLst>
            </p:cNvPr>
            <p:cNvSpPr txBox="1"/>
            <p:nvPr/>
          </p:nvSpPr>
          <p:spPr>
            <a:xfrm>
              <a:off x="4943549" y="3295254"/>
              <a:ext cx="5052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(c.1)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4D44CD-4987-8440-8F8F-BD281CE08FE1}"/>
                </a:ext>
              </a:extLst>
            </p:cNvPr>
            <p:cNvSpPr txBox="1"/>
            <p:nvPr/>
          </p:nvSpPr>
          <p:spPr>
            <a:xfrm>
              <a:off x="7029176" y="3295254"/>
              <a:ext cx="52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(d.1)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7C647F-2030-034C-A9EC-60B385BC444B}"/>
                </a:ext>
              </a:extLst>
            </p:cNvPr>
            <p:cNvSpPr txBox="1"/>
            <p:nvPr/>
          </p:nvSpPr>
          <p:spPr>
            <a:xfrm>
              <a:off x="9084747" y="3275111"/>
              <a:ext cx="5196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(e.1)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438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2BC2-D1B6-514E-81D8-FA4B4129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056" y="237412"/>
            <a:ext cx="9322356" cy="807893"/>
          </a:xfrm>
        </p:spPr>
        <p:txBody>
          <a:bodyPr>
            <a:normAutofit/>
          </a:bodyPr>
          <a:lstStyle/>
          <a:p>
            <a:r>
              <a:rPr lang="en-US" sz="3200" b="1" dirty="0"/>
              <a:t>10 realizations visualization (#6 - #10)-Experiment 1</a:t>
            </a:r>
            <a:endParaRPr lang="en-US" sz="32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A4D3D5-1AAD-654F-98F9-8B1B0E2BC96A}"/>
              </a:ext>
            </a:extLst>
          </p:cNvPr>
          <p:cNvGrpSpPr/>
          <p:nvPr/>
        </p:nvGrpSpPr>
        <p:grpSpPr>
          <a:xfrm>
            <a:off x="798564" y="1657025"/>
            <a:ext cx="10203138" cy="4583000"/>
            <a:chOff x="777299" y="1167927"/>
            <a:chExt cx="10203138" cy="4583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34AC160-0811-234C-8082-6145D4014893}"/>
                </a:ext>
              </a:extLst>
            </p:cNvPr>
            <p:cNvGrpSpPr/>
            <p:nvPr/>
          </p:nvGrpSpPr>
          <p:grpSpPr>
            <a:xfrm>
              <a:off x="801069" y="1471754"/>
              <a:ext cx="10179368" cy="4279173"/>
              <a:chOff x="801069" y="1471754"/>
              <a:chExt cx="10179368" cy="427917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5C7210C-F9AF-E744-A5F1-17A803EE3267}"/>
                  </a:ext>
                </a:extLst>
              </p:cNvPr>
              <p:cNvGrpSpPr/>
              <p:nvPr/>
            </p:nvGrpSpPr>
            <p:grpSpPr>
              <a:xfrm>
                <a:off x="840889" y="1471754"/>
                <a:ext cx="10139548" cy="1940442"/>
                <a:chOff x="224021" y="1656020"/>
                <a:chExt cx="11844594" cy="2145121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E5BFED6-FC4C-EB48-A9F8-92F1C4976BC8}"/>
                    </a:ext>
                  </a:extLst>
                </p:cNvPr>
                <p:cNvGrpSpPr/>
                <p:nvPr/>
              </p:nvGrpSpPr>
              <p:grpSpPr>
                <a:xfrm>
                  <a:off x="224021" y="1656020"/>
                  <a:ext cx="9515930" cy="2145121"/>
                  <a:chOff x="617426" y="1283881"/>
                  <a:chExt cx="9515930" cy="2145121"/>
                </a:xfrm>
              </p:grpSpPr>
              <p:pic>
                <p:nvPicPr>
                  <p:cNvPr id="5" name="Picture 4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4B095519-8EAC-7C40-AB72-FDD1C25877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17426" y="1283883"/>
                    <a:ext cx="2429301" cy="2145118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Chart&#10;&#10;Description automatically generated">
                    <a:extLst>
                      <a:ext uri="{FF2B5EF4-FFF2-40B4-BE49-F238E27FC236}">
                        <a16:creationId xmlns:a16="http://schemas.microsoft.com/office/drawing/2014/main" id="{BAE2283A-AB41-DE47-A060-A1AA648D52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946090" y="1283882"/>
                    <a:ext cx="2429301" cy="2145119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 descr="Chart&#10;&#10;Description automatically generated">
                    <a:extLst>
                      <a:ext uri="{FF2B5EF4-FFF2-40B4-BE49-F238E27FC236}">
                        <a16:creationId xmlns:a16="http://schemas.microsoft.com/office/drawing/2014/main" id="{8BB0FC5E-F21F-9341-AF6B-AF978CCF89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74754" y="1283883"/>
                    <a:ext cx="2429301" cy="2145119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0F4B9223-8C9C-B748-AC70-B8F272C7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704055" y="1283881"/>
                    <a:ext cx="2429301" cy="214511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Picture 14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9CCE8343-92A3-7546-A8CE-92AACC919D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39314" y="1656020"/>
                  <a:ext cx="2429301" cy="2145119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6E72AE3-B3D4-AC4B-AAC2-B01D1748D863}"/>
                  </a:ext>
                </a:extLst>
              </p:cNvPr>
              <p:cNvGrpSpPr/>
              <p:nvPr/>
            </p:nvGrpSpPr>
            <p:grpSpPr>
              <a:xfrm>
                <a:off x="801069" y="3710930"/>
                <a:ext cx="10133038" cy="2039997"/>
                <a:chOff x="838199" y="3206366"/>
                <a:chExt cx="10133038" cy="2039997"/>
              </a:xfrm>
            </p:grpSpPr>
            <p:pic>
              <p:nvPicPr>
                <p:cNvPr id="18" name="Picture 17" descr="Chart&#10;&#10;Description automatically generated">
                  <a:extLst>
                    <a:ext uri="{FF2B5EF4-FFF2-40B4-BE49-F238E27FC236}">
                      <a16:creationId xmlns:a16="http://schemas.microsoft.com/office/drawing/2014/main" id="{8F2852CC-B3D7-3C4D-8CB5-92A46557F4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8199" y="3266670"/>
                  <a:ext cx="2092356" cy="194043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3E8A56C2-E232-CF46-8CDA-120C44075F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28526" y="3266669"/>
                  <a:ext cx="2092357" cy="1940440"/>
                </a:xfrm>
                <a:prstGeom prst="rect">
                  <a:avLst/>
                </a:prstGeom>
              </p:spPr>
            </p:pic>
            <p:pic>
              <p:nvPicPr>
                <p:cNvPr id="22" name="Picture 21" descr="Chart&#10;&#10;Description automatically generated">
                  <a:extLst>
                    <a:ext uri="{FF2B5EF4-FFF2-40B4-BE49-F238E27FC236}">
                      <a16:creationId xmlns:a16="http://schemas.microsoft.com/office/drawing/2014/main" id="{62126BBD-2515-D14C-963D-5992490145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25100" y="3221663"/>
                  <a:ext cx="2171124" cy="2024700"/>
                </a:xfrm>
                <a:prstGeom prst="rect">
                  <a:avLst/>
                </a:prstGeom>
              </p:spPr>
            </p:pic>
            <p:pic>
              <p:nvPicPr>
                <p:cNvPr id="24" name="Picture 23" descr="Chart&#10;&#10;Description automatically generated">
                  <a:extLst>
                    <a:ext uri="{FF2B5EF4-FFF2-40B4-BE49-F238E27FC236}">
                      <a16:creationId xmlns:a16="http://schemas.microsoft.com/office/drawing/2014/main" id="{B7A6A9B6-C3A6-F54D-8CDF-6BB807C7D8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11209" y="3206366"/>
                  <a:ext cx="2138805" cy="2024700"/>
                </a:xfrm>
                <a:prstGeom prst="rect">
                  <a:avLst/>
                </a:prstGeom>
              </p:spPr>
            </p:pic>
            <p:pic>
              <p:nvPicPr>
                <p:cNvPr id="26" name="Picture 25" descr="Chart&#10;&#10;Description automatically generated">
                  <a:extLst>
                    <a:ext uri="{FF2B5EF4-FFF2-40B4-BE49-F238E27FC236}">
                      <a16:creationId xmlns:a16="http://schemas.microsoft.com/office/drawing/2014/main" id="{C238377B-B632-B649-BCFD-7AF173EC08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84298" y="3221663"/>
                  <a:ext cx="1986939" cy="20247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9F4D4F1-7167-8E4C-AEC5-BCB2243F3AFB}"/>
                </a:ext>
              </a:extLst>
            </p:cNvPr>
            <p:cNvGrpSpPr/>
            <p:nvPr/>
          </p:nvGrpSpPr>
          <p:grpSpPr>
            <a:xfrm>
              <a:off x="777299" y="1167927"/>
              <a:ext cx="8401110" cy="316182"/>
              <a:chOff x="777299" y="1167927"/>
              <a:chExt cx="8401110" cy="31618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DBC83C-A14B-8B43-B1E7-E824F2CE4988}"/>
                  </a:ext>
                </a:extLst>
              </p:cNvPr>
              <p:cNvSpPr txBox="1"/>
              <p:nvPr/>
            </p:nvSpPr>
            <p:spPr>
              <a:xfrm>
                <a:off x="777299" y="1171875"/>
                <a:ext cx="3508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(f)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9DBD08-77CC-0841-8289-F719EDF29CB1}"/>
                  </a:ext>
                </a:extLst>
              </p:cNvPr>
              <p:cNvSpPr txBox="1"/>
              <p:nvPr/>
            </p:nvSpPr>
            <p:spPr>
              <a:xfrm>
                <a:off x="2646327" y="1171875"/>
                <a:ext cx="405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(g)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2EF73DB-5AC6-F541-836C-9246AE9BE073}"/>
                  </a:ext>
                </a:extLst>
              </p:cNvPr>
              <p:cNvSpPr txBox="1"/>
              <p:nvPr/>
            </p:nvSpPr>
            <p:spPr>
              <a:xfrm>
                <a:off x="4669320" y="1167927"/>
                <a:ext cx="405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(h)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A70046-B05D-B945-ACD7-045EC30482F4}"/>
                  </a:ext>
                </a:extLst>
              </p:cNvPr>
              <p:cNvSpPr txBox="1"/>
              <p:nvPr/>
            </p:nvSpPr>
            <p:spPr>
              <a:xfrm>
                <a:off x="6779399" y="1176332"/>
                <a:ext cx="405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</a:t>
                </a:r>
                <a:r>
                  <a:rPr lang="en-US" sz="1400" dirty="0" err="1"/>
                  <a:t>i</a:t>
                </a:r>
                <a:r>
                  <a:rPr lang="en-US" sz="1400" dirty="0"/>
                  <a:t>)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597FDE-BDDB-EB44-B2EC-EFF874CC24EF}"/>
                  </a:ext>
                </a:extLst>
              </p:cNvPr>
              <p:cNvSpPr txBox="1"/>
              <p:nvPr/>
            </p:nvSpPr>
            <p:spPr>
              <a:xfrm>
                <a:off x="8772849" y="1171875"/>
                <a:ext cx="4055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(j)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56CFF1-C696-CB46-8086-8B9B30743BE9}"/>
                </a:ext>
              </a:extLst>
            </p:cNvPr>
            <p:cNvGrpSpPr/>
            <p:nvPr/>
          </p:nvGrpSpPr>
          <p:grpSpPr>
            <a:xfrm>
              <a:off x="777299" y="3517398"/>
              <a:ext cx="8720626" cy="316182"/>
              <a:chOff x="777299" y="1167927"/>
              <a:chExt cx="8720626" cy="316182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EC0EBF-EDC6-AF4F-9BF4-9A4CE7F8FA7F}"/>
                  </a:ext>
                </a:extLst>
              </p:cNvPr>
              <p:cNvSpPr txBox="1"/>
              <p:nvPr/>
            </p:nvSpPr>
            <p:spPr>
              <a:xfrm>
                <a:off x="777299" y="1171875"/>
                <a:ext cx="4725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(f.1)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8915F5-378F-CB49-BE1E-4A7FF312AF44}"/>
                  </a:ext>
                </a:extLst>
              </p:cNvPr>
              <p:cNvSpPr txBox="1"/>
              <p:nvPr/>
            </p:nvSpPr>
            <p:spPr>
              <a:xfrm>
                <a:off x="2646327" y="1171875"/>
                <a:ext cx="6000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(g.1)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9F195E9-46F6-A64B-8972-96570783C269}"/>
                  </a:ext>
                </a:extLst>
              </p:cNvPr>
              <p:cNvSpPr txBox="1"/>
              <p:nvPr/>
            </p:nvSpPr>
            <p:spPr>
              <a:xfrm>
                <a:off x="4669319" y="1167927"/>
                <a:ext cx="5736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(h.1)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E65364-C663-4B42-B95D-C094AB4AC473}"/>
                  </a:ext>
                </a:extLst>
              </p:cNvPr>
              <p:cNvSpPr txBox="1"/>
              <p:nvPr/>
            </p:nvSpPr>
            <p:spPr>
              <a:xfrm>
                <a:off x="6779399" y="1176332"/>
                <a:ext cx="8228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(i.1)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7124D0-D9DC-094D-9AD7-6CE19A1814DC}"/>
                  </a:ext>
                </a:extLst>
              </p:cNvPr>
              <p:cNvSpPr txBox="1"/>
              <p:nvPr/>
            </p:nvSpPr>
            <p:spPr>
              <a:xfrm>
                <a:off x="8772849" y="1171875"/>
                <a:ext cx="7250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(j.1)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011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C98FF-FA00-A84C-A4A0-E4A8D182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0.1m resolution area Observation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621AE-7129-FC4E-AEE5-6FD64F23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33" y="961812"/>
            <a:ext cx="616373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95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47AE-32D3-B840-BB5F-E3B10F48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10 realizations visualization (#1 - #5)-Experiment 2 (before scaling)</a:t>
            </a:r>
            <a:endParaRPr lang="en-US" sz="32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280C3CC-479A-004E-A977-0A786B7804DD}"/>
              </a:ext>
            </a:extLst>
          </p:cNvPr>
          <p:cNvGrpSpPr/>
          <p:nvPr/>
        </p:nvGrpSpPr>
        <p:grpSpPr>
          <a:xfrm>
            <a:off x="1113558" y="1469203"/>
            <a:ext cx="9964883" cy="4728581"/>
            <a:chOff x="740789" y="1129553"/>
            <a:chExt cx="10515600" cy="505795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AB206E6-6D2F-764E-9794-6C0E80FA1085}"/>
                </a:ext>
              </a:extLst>
            </p:cNvPr>
            <p:cNvGrpSpPr/>
            <p:nvPr/>
          </p:nvGrpSpPr>
          <p:grpSpPr>
            <a:xfrm>
              <a:off x="740789" y="1129553"/>
              <a:ext cx="10515600" cy="5057958"/>
              <a:chOff x="740789" y="1129553"/>
              <a:chExt cx="10515600" cy="505795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69656CE-DE03-3643-9736-CDD22DEE7EAA}"/>
                  </a:ext>
                </a:extLst>
              </p:cNvPr>
              <p:cNvGrpSpPr/>
              <p:nvPr/>
            </p:nvGrpSpPr>
            <p:grpSpPr>
              <a:xfrm>
                <a:off x="740789" y="1129553"/>
                <a:ext cx="10515600" cy="2734225"/>
                <a:chOff x="740789" y="1129553"/>
                <a:chExt cx="10515600" cy="273542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4C0D7B3-F662-DE4C-BD39-EB9784717A28}"/>
                    </a:ext>
                  </a:extLst>
                </p:cNvPr>
                <p:cNvGrpSpPr/>
                <p:nvPr/>
              </p:nvGrpSpPr>
              <p:grpSpPr>
                <a:xfrm>
                  <a:off x="740789" y="1129553"/>
                  <a:ext cx="10515600" cy="2299448"/>
                  <a:chOff x="739843" y="1242714"/>
                  <a:chExt cx="10816737" cy="2396957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0F21907-D909-4F4B-A6EE-79E1F50DE403}"/>
                      </a:ext>
                    </a:extLst>
                  </p:cNvPr>
                  <p:cNvGrpSpPr/>
                  <p:nvPr/>
                </p:nvGrpSpPr>
                <p:grpSpPr>
                  <a:xfrm>
                    <a:off x="838200" y="1420160"/>
                    <a:ext cx="10718380" cy="2219511"/>
                    <a:chOff x="707091" y="1187077"/>
                    <a:chExt cx="8477250" cy="1614394"/>
                  </a:xfrm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BF12400C-7863-DC4B-8700-E60D2641AD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707091" y="1194921"/>
                      <a:ext cx="1695450" cy="16065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8ED2B03F-EDCD-8D4E-B8C7-1044386E7C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402541" y="1190999"/>
                      <a:ext cx="1695450" cy="16065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>
                      <a:extLst>
                        <a:ext uri="{FF2B5EF4-FFF2-40B4-BE49-F238E27FC236}">
                          <a16:creationId xmlns:a16="http://schemas.microsoft.com/office/drawing/2014/main" id="{15B8F16D-52B5-7D45-8418-2640AC4E92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097991" y="1187077"/>
                      <a:ext cx="1695450" cy="16065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Picture 10">
                      <a:extLst>
                        <a:ext uri="{FF2B5EF4-FFF2-40B4-BE49-F238E27FC236}">
                          <a16:creationId xmlns:a16="http://schemas.microsoft.com/office/drawing/2014/main" id="{4A8D4198-AA7D-634A-980C-83794348CA5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5793441" y="1187077"/>
                      <a:ext cx="1695450" cy="16065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Picture 12" descr="Chart, scatter chart&#10;&#10;Description automatically generated">
                      <a:extLst>
                        <a:ext uri="{FF2B5EF4-FFF2-40B4-BE49-F238E27FC236}">
                          <a16:creationId xmlns:a16="http://schemas.microsoft.com/office/drawing/2014/main" id="{19E32154-C759-8E49-950B-11133BAC41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488891" y="1194921"/>
                      <a:ext cx="1695450" cy="160655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07AEC7F-82FE-5849-AF27-39E4F312AB64}"/>
                      </a:ext>
                    </a:extLst>
                  </p:cNvPr>
                  <p:cNvSpPr txBox="1"/>
                  <p:nvPr/>
                </p:nvSpPr>
                <p:spPr>
                  <a:xfrm>
                    <a:off x="739843" y="1283302"/>
                    <a:ext cx="381142" cy="3036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(a)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6DA630D-3E4F-4D4B-AB9F-0C83BC87C3F5}"/>
                      </a:ext>
                    </a:extLst>
                  </p:cNvPr>
                  <p:cNvSpPr txBox="1"/>
                  <p:nvPr/>
                </p:nvSpPr>
                <p:spPr>
                  <a:xfrm>
                    <a:off x="2888530" y="1275708"/>
                    <a:ext cx="3882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(b)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42CBC413-1313-6044-8E8C-A29C5436E384}"/>
                      </a:ext>
                    </a:extLst>
                  </p:cNvPr>
                  <p:cNvSpPr txBox="1"/>
                  <p:nvPr/>
                </p:nvSpPr>
                <p:spPr>
                  <a:xfrm>
                    <a:off x="5039325" y="1259756"/>
                    <a:ext cx="3690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(c)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1455685A-B79D-B64C-B06C-FBEE3EB3C0F2}"/>
                      </a:ext>
                    </a:extLst>
                  </p:cNvPr>
                  <p:cNvSpPr txBox="1"/>
                  <p:nvPr/>
                </p:nvSpPr>
                <p:spPr>
                  <a:xfrm>
                    <a:off x="7200130" y="1243660"/>
                    <a:ext cx="3882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(d)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233E5F2-BE58-1B4E-A0E2-2FA703017867}"/>
                      </a:ext>
                    </a:extLst>
                  </p:cNvPr>
                  <p:cNvSpPr txBox="1"/>
                  <p:nvPr/>
                </p:nvSpPr>
                <p:spPr>
                  <a:xfrm>
                    <a:off x="9287878" y="1242714"/>
                    <a:ext cx="3834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(e)</a:t>
                    </a: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AC30471-BA54-4A41-847B-607CDC87B970}"/>
                    </a:ext>
                  </a:extLst>
                </p:cNvPr>
                <p:cNvSpPr txBox="1"/>
                <p:nvPr/>
              </p:nvSpPr>
              <p:spPr>
                <a:xfrm>
                  <a:off x="740789" y="3587975"/>
                  <a:ext cx="4683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(a.1)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92F9B2-57DB-CF46-8FCE-9C910E000EE6}"/>
                    </a:ext>
                  </a:extLst>
                </p:cNvPr>
                <p:cNvSpPr txBox="1"/>
                <p:nvPr/>
              </p:nvSpPr>
              <p:spPr>
                <a:xfrm>
                  <a:off x="2829657" y="3580690"/>
                  <a:ext cx="4748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(b.1)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B81B01-7E04-7F45-927C-82384B206BFB}"/>
                    </a:ext>
                  </a:extLst>
                </p:cNvPr>
                <p:cNvSpPr txBox="1"/>
                <p:nvPr/>
              </p:nvSpPr>
              <p:spPr>
                <a:xfrm>
                  <a:off x="4920574" y="3565387"/>
                  <a:ext cx="46038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(c.1)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537079-755F-704F-8603-14764C466F28}"/>
                    </a:ext>
                  </a:extLst>
                </p:cNvPr>
                <p:cNvSpPr txBox="1"/>
                <p:nvPr/>
              </p:nvSpPr>
              <p:spPr>
                <a:xfrm>
                  <a:off x="7021222" y="3549946"/>
                  <a:ext cx="4748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(d.1)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78ABC21-5BB5-A343-A735-EE196D75A851}"/>
                    </a:ext>
                  </a:extLst>
                </p:cNvPr>
                <p:cNvSpPr txBox="1"/>
                <p:nvPr/>
              </p:nvSpPr>
              <p:spPr>
                <a:xfrm>
                  <a:off x="9050847" y="3549038"/>
                  <a:ext cx="4716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(e.1)</a:t>
                  </a:r>
                </a:p>
              </p:txBody>
            </p:sp>
          </p:grpSp>
          <p:pic>
            <p:nvPicPr>
              <p:cNvPr id="41" name="Picture 40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75A7C879-FA70-5045-B169-4A93BFA0E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173" y="4158707"/>
                <a:ext cx="1996231" cy="1982528"/>
              </a:xfrm>
              <a:prstGeom prst="rect">
                <a:avLst/>
              </a:prstGeom>
            </p:spPr>
          </p:pic>
          <p:pic>
            <p:nvPicPr>
              <p:cNvPr id="43" name="Picture 4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5ABB187-9473-8B40-8093-18F79433A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9480" y="4112431"/>
                <a:ext cx="2093307" cy="2075080"/>
              </a:xfrm>
              <a:prstGeom prst="rect">
                <a:avLst/>
              </a:prstGeom>
            </p:spPr>
          </p:pic>
        </p:grpSp>
        <p:pic>
          <p:nvPicPr>
            <p:cNvPr id="46" name="Picture 45" descr="Chart, scatter chart&#10;&#10;Description automatically generated">
              <a:extLst>
                <a:ext uri="{FF2B5EF4-FFF2-40B4-BE49-F238E27FC236}">
                  <a16:creationId xmlns:a16="http://schemas.microsoft.com/office/drawing/2014/main" id="{9A63C9E1-3803-5B4A-8A56-B144AFB4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99943" y="4112432"/>
              <a:ext cx="2093307" cy="2075079"/>
            </a:xfrm>
            <a:prstGeom prst="rect">
              <a:avLst/>
            </a:prstGeom>
          </p:spPr>
        </p:pic>
        <p:pic>
          <p:nvPicPr>
            <p:cNvPr id="48" name="Picture 47" descr="Chart, scatter chart&#10;&#10;Description automatically generated">
              <a:extLst>
                <a:ext uri="{FF2B5EF4-FFF2-40B4-BE49-F238E27FC236}">
                  <a16:creationId xmlns:a16="http://schemas.microsoft.com/office/drawing/2014/main" id="{3C612000-1546-EB48-B9B9-FC9A3B76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96072" y="4111524"/>
              <a:ext cx="1976321" cy="2075081"/>
            </a:xfrm>
            <a:prstGeom prst="rect">
              <a:avLst/>
            </a:prstGeom>
          </p:spPr>
        </p:pic>
        <p:pic>
          <p:nvPicPr>
            <p:cNvPr id="50" name="Picture 49" descr="Chart, scatter chart&#10;&#10;Description automatically generated">
              <a:extLst>
                <a:ext uri="{FF2B5EF4-FFF2-40B4-BE49-F238E27FC236}">
                  <a16:creationId xmlns:a16="http://schemas.microsoft.com/office/drawing/2014/main" id="{B6713355-00E6-3E49-BD66-FFFB2CBEA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37228" y="4111525"/>
              <a:ext cx="2019161" cy="2075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69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1D66-D044-4E4D-B422-F9675971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892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10 realizations visualization (#6 - #10)-Experiment 2 (before scaling)</a:t>
            </a:r>
            <a:endParaRPr lang="en-US" sz="32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9982E4F-9D9F-E545-8D16-7FA9C7D705BC}"/>
              </a:ext>
            </a:extLst>
          </p:cNvPr>
          <p:cNvGrpSpPr/>
          <p:nvPr/>
        </p:nvGrpSpPr>
        <p:grpSpPr>
          <a:xfrm>
            <a:off x="757772" y="1143093"/>
            <a:ext cx="10517466" cy="4958564"/>
            <a:chOff x="757772" y="1143093"/>
            <a:chExt cx="10517466" cy="495856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F49C97B-AFA8-2449-8F51-F1D6709CCD86}"/>
                </a:ext>
              </a:extLst>
            </p:cNvPr>
            <p:cNvGrpSpPr/>
            <p:nvPr/>
          </p:nvGrpSpPr>
          <p:grpSpPr>
            <a:xfrm>
              <a:off x="757772" y="1143093"/>
              <a:ext cx="10517466" cy="2707863"/>
              <a:chOff x="757772" y="1143093"/>
              <a:chExt cx="10517466" cy="270786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F457CBE-041A-B34D-8514-F5B0197531E1}"/>
                  </a:ext>
                </a:extLst>
              </p:cNvPr>
              <p:cNvGrpSpPr/>
              <p:nvPr/>
            </p:nvGrpSpPr>
            <p:grpSpPr>
              <a:xfrm>
                <a:off x="759638" y="1143093"/>
                <a:ext cx="10515600" cy="2285908"/>
                <a:chOff x="759638" y="1143093"/>
                <a:chExt cx="10168338" cy="228590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6958B00-03FD-F14B-945D-1D62277E8761}"/>
                    </a:ext>
                  </a:extLst>
                </p:cNvPr>
                <p:cNvGrpSpPr/>
                <p:nvPr/>
              </p:nvGrpSpPr>
              <p:grpSpPr>
                <a:xfrm>
                  <a:off x="838200" y="1246094"/>
                  <a:ext cx="10089776" cy="2182907"/>
                  <a:chOff x="1074645" y="1157458"/>
                  <a:chExt cx="8704922" cy="1703084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0851C187-D9AD-1045-9678-6CE693E2443C}"/>
                      </a:ext>
                    </a:extLst>
                  </p:cNvPr>
                  <p:cNvGrpSpPr/>
                  <p:nvPr/>
                </p:nvGrpSpPr>
                <p:grpSpPr>
                  <a:xfrm>
                    <a:off x="1074645" y="1212850"/>
                    <a:ext cx="5236508" cy="1619997"/>
                    <a:chOff x="1074645" y="1212850"/>
                    <a:chExt cx="10042712" cy="3213100"/>
                  </a:xfrm>
                </p:grpSpPr>
                <p:pic>
                  <p:nvPicPr>
                    <p:cNvPr id="5" name="Picture 4" descr="Chart, scatter chart&#10;&#10;Description automatically generated">
                      <a:extLst>
                        <a:ext uri="{FF2B5EF4-FFF2-40B4-BE49-F238E27FC236}">
                          <a16:creationId xmlns:a16="http://schemas.microsoft.com/office/drawing/2014/main" id="{8D7575B6-EDBD-E34F-8AA7-34D9896975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74645" y="1212850"/>
                      <a:ext cx="3390900" cy="32131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 descr="Chart, scatter chart&#10;&#10;Description automatically generated">
                      <a:extLst>
                        <a:ext uri="{FF2B5EF4-FFF2-40B4-BE49-F238E27FC236}">
                          <a16:creationId xmlns:a16="http://schemas.microsoft.com/office/drawing/2014/main" id="{C496F1AB-52D1-F346-9C14-963D5DA0BB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335557" y="1212850"/>
                      <a:ext cx="3390900" cy="32131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 descr="Chart, scatter chart&#10;&#10;Description automatically generated">
                      <a:extLst>
                        <a:ext uri="{FF2B5EF4-FFF2-40B4-BE49-F238E27FC236}">
                          <a16:creationId xmlns:a16="http://schemas.microsoft.com/office/drawing/2014/main" id="{9A445CA8-F21E-5449-BD64-7FC939F94D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726457" y="1212850"/>
                      <a:ext cx="3390900" cy="32131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 descr="Chart&#10;&#10;Description automatically generated">
                    <a:extLst>
                      <a:ext uri="{FF2B5EF4-FFF2-40B4-BE49-F238E27FC236}">
                        <a16:creationId xmlns:a16="http://schemas.microsoft.com/office/drawing/2014/main" id="{42309208-0F57-D545-A15E-1F51F60C52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243374" y="1185154"/>
                    <a:ext cx="1768097" cy="1675388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 descr="Chart&#10;&#10;Description automatically generated">
                    <a:extLst>
                      <a:ext uri="{FF2B5EF4-FFF2-40B4-BE49-F238E27FC236}">
                        <a16:creationId xmlns:a16="http://schemas.microsoft.com/office/drawing/2014/main" id="{E33B056A-163A-404B-A87E-E06D3B1225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011469" y="1157458"/>
                    <a:ext cx="1768098" cy="16753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2C1A7A4-9D04-3F40-A01F-C539DD4CE8A4}"/>
                    </a:ext>
                  </a:extLst>
                </p:cNvPr>
                <p:cNvSpPr txBox="1"/>
                <p:nvPr/>
              </p:nvSpPr>
              <p:spPr>
                <a:xfrm>
                  <a:off x="759638" y="1178592"/>
                  <a:ext cx="32637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(f)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B47591-8917-EC4C-B56D-078BA2FA5DF8}"/>
                    </a:ext>
                  </a:extLst>
                </p:cNvPr>
                <p:cNvSpPr txBox="1"/>
                <p:nvPr/>
              </p:nvSpPr>
              <p:spPr>
                <a:xfrm>
                  <a:off x="2711891" y="1143093"/>
                  <a:ext cx="3505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(g)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66C4E43-0C39-454D-95C6-B391027FD0F0}"/>
                    </a:ext>
                  </a:extLst>
                </p:cNvPr>
                <p:cNvSpPr txBox="1"/>
                <p:nvPr/>
              </p:nvSpPr>
              <p:spPr>
                <a:xfrm>
                  <a:off x="4758064" y="1178592"/>
                  <a:ext cx="357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(h)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27F246-2105-704B-A88E-D672F3E612BB}"/>
                    </a:ext>
                  </a:extLst>
                </p:cNvPr>
                <p:cNvSpPr txBox="1"/>
                <p:nvPr/>
              </p:nvSpPr>
              <p:spPr>
                <a:xfrm>
                  <a:off x="6718358" y="1178592"/>
                  <a:ext cx="3129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</a:t>
                  </a:r>
                  <a:r>
                    <a:rPr lang="en-US" sz="1200" dirty="0" err="1"/>
                    <a:t>i</a:t>
                  </a:r>
                  <a:r>
                    <a:rPr lang="en-US" sz="1200" dirty="0"/>
                    <a:t>)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C478CB8-6AD3-C046-B1DB-C48B797AAF1B}"/>
                    </a:ext>
                  </a:extLst>
                </p:cNvPr>
                <p:cNvSpPr txBox="1"/>
                <p:nvPr/>
              </p:nvSpPr>
              <p:spPr>
                <a:xfrm>
                  <a:off x="8800033" y="1178592"/>
                  <a:ext cx="3192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(j)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CCF323-BEAA-FA4E-ABB2-9AE633116CAB}"/>
                  </a:ext>
                </a:extLst>
              </p:cNvPr>
              <p:cNvSpPr txBox="1"/>
              <p:nvPr/>
            </p:nvSpPr>
            <p:spPr>
              <a:xfrm>
                <a:off x="757772" y="3567051"/>
                <a:ext cx="4309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(f.1)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830BDF7-1FBB-4245-910F-F17791866805}"/>
                  </a:ext>
                </a:extLst>
              </p:cNvPr>
              <p:cNvSpPr txBox="1"/>
              <p:nvPr/>
            </p:nvSpPr>
            <p:spPr>
              <a:xfrm>
                <a:off x="2814266" y="3563189"/>
                <a:ext cx="4675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(g.1)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73D0C9-920A-E144-B93E-27CEA2CF7481}"/>
                  </a:ext>
                </a:extLst>
              </p:cNvPr>
              <p:cNvSpPr txBox="1"/>
              <p:nvPr/>
            </p:nvSpPr>
            <p:spPr>
              <a:xfrm>
                <a:off x="4907372" y="3570874"/>
                <a:ext cx="4748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(h.1)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912E137-2603-8D47-A023-55F6AC6BBC66}"/>
                  </a:ext>
                </a:extLst>
              </p:cNvPr>
              <p:cNvSpPr txBox="1"/>
              <p:nvPr/>
            </p:nvSpPr>
            <p:spPr>
              <a:xfrm>
                <a:off x="7007724" y="3573957"/>
                <a:ext cx="4299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(i.1)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896586D-BC9C-CB47-A77A-F7993F0811AD}"/>
                  </a:ext>
                </a:extLst>
              </p:cNvPr>
              <p:cNvSpPr txBox="1"/>
              <p:nvPr/>
            </p:nvSpPr>
            <p:spPr>
              <a:xfrm>
                <a:off x="9150665" y="3573957"/>
                <a:ext cx="4362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(j.1)</a:t>
                </a:r>
              </a:p>
            </p:txBody>
          </p:sp>
        </p:grpSp>
        <p:pic>
          <p:nvPicPr>
            <p:cNvPr id="46" name="Picture 45" descr="Chart, scatter chart&#10;&#10;Description automatically generated">
              <a:extLst>
                <a:ext uri="{FF2B5EF4-FFF2-40B4-BE49-F238E27FC236}">
                  <a16:creationId xmlns:a16="http://schemas.microsoft.com/office/drawing/2014/main" id="{20F0CB31-A690-3242-85B6-6C61762EA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313" y="4017598"/>
              <a:ext cx="2033694" cy="2011554"/>
            </a:xfrm>
            <a:prstGeom prst="rect">
              <a:avLst/>
            </a:prstGeom>
          </p:spPr>
        </p:pic>
        <p:pic>
          <p:nvPicPr>
            <p:cNvPr id="48" name="Picture 47" descr="Chart, scatter chart&#10;&#10;Description automatically generated">
              <a:extLst>
                <a:ext uri="{FF2B5EF4-FFF2-40B4-BE49-F238E27FC236}">
                  <a16:creationId xmlns:a16="http://schemas.microsoft.com/office/drawing/2014/main" id="{1CFE0EE5-798F-AE4D-83F5-FE77391A3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59821" y="4025244"/>
              <a:ext cx="1947551" cy="200750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6C9AC1A-6FE5-084B-A5DF-0031EE4A7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16190" y="3992829"/>
              <a:ext cx="2119369" cy="2076412"/>
            </a:xfrm>
            <a:prstGeom prst="rect">
              <a:avLst/>
            </a:prstGeom>
          </p:spPr>
        </p:pic>
        <p:pic>
          <p:nvPicPr>
            <p:cNvPr id="52" name="Picture 51" descr="Chart, scatter chart&#10;&#10;Description automatically generated">
              <a:extLst>
                <a:ext uri="{FF2B5EF4-FFF2-40B4-BE49-F238E27FC236}">
                  <a16:creationId xmlns:a16="http://schemas.microsoft.com/office/drawing/2014/main" id="{DAC5A904-AE4F-E442-8A09-E57B9B98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1058" y="3985168"/>
              <a:ext cx="1969607" cy="2076413"/>
            </a:xfrm>
            <a:prstGeom prst="rect">
              <a:avLst/>
            </a:prstGeom>
          </p:spPr>
        </p:pic>
        <p:pic>
          <p:nvPicPr>
            <p:cNvPr id="54" name="Picture 53" descr="Chart, scatter chart&#10;&#10;Description automatically generated">
              <a:extLst>
                <a:ext uri="{FF2B5EF4-FFF2-40B4-BE49-F238E27FC236}">
                  <a16:creationId xmlns:a16="http://schemas.microsoft.com/office/drawing/2014/main" id="{E323F3DA-067B-1F4E-9270-9FB30AEA5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32179" y="4025244"/>
              <a:ext cx="2037857" cy="2076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8540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294-DF75-724A-9A3A-F1CB7C54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00" y="224245"/>
            <a:ext cx="9487902" cy="534988"/>
          </a:xfrm>
        </p:spPr>
        <p:txBody>
          <a:bodyPr>
            <a:noAutofit/>
          </a:bodyPr>
          <a:lstStyle/>
          <a:p>
            <a:r>
              <a:rPr lang="en-US" sz="2800" b="1" dirty="0"/>
              <a:t>10 realizations visualization (#1 - #5)-Experiment 2 (after scaling)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8C946-3B31-DE43-BCA7-819EF18EE526}"/>
              </a:ext>
            </a:extLst>
          </p:cNvPr>
          <p:cNvGrpSpPr/>
          <p:nvPr/>
        </p:nvGrpSpPr>
        <p:grpSpPr>
          <a:xfrm>
            <a:off x="993302" y="923580"/>
            <a:ext cx="10108894" cy="5732012"/>
            <a:chOff x="921443" y="814780"/>
            <a:chExt cx="10022481" cy="576437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85566DB-429A-194B-83A9-DDD3B2CA0FC4}"/>
                </a:ext>
              </a:extLst>
            </p:cNvPr>
            <p:cNvGrpSpPr/>
            <p:nvPr/>
          </p:nvGrpSpPr>
          <p:grpSpPr>
            <a:xfrm>
              <a:off x="1105913" y="1049154"/>
              <a:ext cx="9838011" cy="5530004"/>
              <a:chOff x="481445" y="745434"/>
              <a:chExt cx="10790165" cy="589951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D0BC1D8-AD99-FE4B-B899-A3D37025C5D9}"/>
                  </a:ext>
                </a:extLst>
              </p:cNvPr>
              <p:cNvGrpSpPr/>
              <p:nvPr/>
            </p:nvGrpSpPr>
            <p:grpSpPr>
              <a:xfrm>
                <a:off x="481445" y="745434"/>
                <a:ext cx="10589541" cy="5878222"/>
                <a:chOff x="407504" y="612438"/>
                <a:chExt cx="11100407" cy="6170351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C0656080-0860-FE48-9047-62680A4DCF5B}"/>
                    </a:ext>
                  </a:extLst>
                </p:cNvPr>
                <p:cNvGrpSpPr/>
                <p:nvPr/>
              </p:nvGrpSpPr>
              <p:grpSpPr>
                <a:xfrm>
                  <a:off x="407504" y="612438"/>
                  <a:ext cx="11100407" cy="6170351"/>
                  <a:chOff x="1503253" y="861615"/>
                  <a:chExt cx="8743683" cy="5136634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C069CC26-BC75-B047-BE25-0161D56D86E2}"/>
                      </a:ext>
                    </a:extLst>
                  </p:cNvPr>
                  <p:cNvGrpSpPr/>
                  <p:nvPr/>
                </p:nvGrpSpPr>
                <p:grpSpPr>
                  <a:xfrm>
                    <a:off x="1503253" y="861615"/>
                    <a:ext cx="8743683" cy="5136634"/>
                    <a:chOff x="1542208" y="612438"/>
                    <a:chExt cx="9223201" cy="5825344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26FF532F-C799-6949-9F54-C20A06B2E0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42208" y="612438"/>
                      <a:ext cx="9223201" cy="5825344"/>
                      <a:chOff x="1542209" y="893852"/>
                      <a:chExt cx="8423724" cy="5543828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C3F4C75C-7B1D-7645-9F08-38962FF611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42209" y="893852"/>
                        <a:ext cx="8423724" cy="5543828"/>
                        <a:chOff x="1413551" y="684357"/>
                        <a:chExt cx="8922252" cy="5840095"/>
                      </a:xfrm>
                    </p:grpSpPr>
                    <p:grpSp>
                      <p:nvGrpSpPr>
                        <p:cNvPr id="15" name="Group 14">
                          <a:extLst>
                            <a:ext uri="{FF2B5EF4-FFF2-40B4-BE49-F238E27FC236}">
                              <a16:creationId xmlns:a16="http://schemas.microsoft.com/office/drawing/2014/main" id="{6F413047-9074-494E-85D4-2F8A3BBD529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413551" y="684357"/>
                          <a:ext cx="8922252" cy="5840095"/>
                          <a:chOff x="1454647" y="838470"/>
                          <a:chExt cx="8398269" cy="5443102"/>
                        </a:xfrm>
                      </p:grpSpPr>
                      <p:grpSp>
                        <p:nvGrpSpPr>
                          <p:cNvPr id="12" name="Group 11">
                            <a:extLst>
                              <a:ext uri="{FF2B5EF4-FFF2-40B4-BE49-F238E27FC236}">
                                <a16:creationId xmlns:a16="http://schemas.microsoft.com/office/drawing/2014/main" id="{434B9F52-34BC-FA46-8F9E-27A1FCB9041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454647" y="838470"/>
                            <a:ext cx="8398269" cy="3566671"/>
                            <a:chOff x="838199" y="694631"/>
                            <a:chExt cx="9631166" cy="3976176"/>
                          </a:xfrm>
                        </p:grpSpPr>
                        <p:grpSp>
                          <p:nvGrpSpPr>
                            <p:cNvPr id="9" name="Group 8">
                              <a:extLst>
                                <a:ext uri="{FF2B5EF4-FFF2-40B4-BE49-F238E27FC236}">
                                  <a16:creationId xmlns:a16="http://schemas.microsoft.com/office/drawing/2014/main" id="{B3E057B5-5ECB-A746-AF2A-A96AD55AC14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38199" y="694631"/>
                              <a:ext cx="9631166" cy="2089666"/>
                              <a:chOff x="838200" y="1042043"/>
                              <a:chExt cx="7305125" cy="1464851"/>
                            </a:xfrm>
                          </p:grpSpPr>
                          <p:pic>
                            <p:nvPicPr>
                              <p:cNvPr id="4" name="Picture 3">
                                <a:extLst>
                                  <a:ext uri="{FF2B5EF4-FFF2-40B4-BE49-F238E27FC236}">
                                    <a16:creationId xmlns:a16="http://schemas.microsoft.com/office/drawing/2014/main" id="{67EDCCDC-65BF-1044-AFED-FF1470D59179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38200" y="1042043"/>
                                <a:ext cx="1461025" cy="146485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5" name="Picture 4">
                                <a:extLst>
                                  <a:ext uri="{FF2B5EF4-FFF2-40B4-BE49-F238E27FC236}">
                                    <a16:creationId xmlns:a16="http://schemas.microsoft.com/office/drawing/2014/main" id="{8DE9EC0A-2C4C-F446-A3D1-C4222E3C04C5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299225" y="1042043"/>
                                <a:ext cx="1461025" cy="146485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6" name="Picture 5">
                                <a:extLst>
                                  <a:ext uri="{FF2B5EF4-FFF2-40B4-BE49-F238E27FC236}">
                                    <a16:creationId xmlns:a16="http://schemas.microsoft.com/office/drawing/2014/main" id="{4FBB8C87-591D-8D42-86BB-649C70E43A84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760250" y="1042043"/>
                                <a:ext cx="1461025" cy="146485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7" name="Picture 6">
                                <a:extLst>
                                  <a:ext uri="{FF2B5EF4-FFF2-40B4-BE49-F238E27FC236}">
                                    <a16:creationId xmlns:a16="http://schemas.microsoft.com/office/drawing/2014/main" id="{57E6B4A5-F16D-6D4C-96A5-F32B70408CAE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221275" y="1042043"/>
                                <a:ext cx="1461025" cy="146485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8" name="Picture 7" descr="Chart, scatter chart&#10;&#10;Description automatically generated">
                                <a:extLst>
                                  <a:ext uri="{FF2B5EF4-FFF2-40B4-BE49-F238E27FC236}">
                                    <a16:creationId xmlns:a16="http://schemas.microsoft.com/office/drawing/2014/main" id="{A9E3EFC8-A939-9F4C-9A2E-714E52F3BADF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682300" y="1042043"/>
                                <a:ext cx="1461025" cy="146485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11" name="Picture 10" descr="Chart, scatter chart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477536B3-7854-6F4F-9C2E-3C248E42004F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02353" y="2760544"/>
                              <a:ext cx="1926232" cy="1910263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14" name="Picture 13" descr="Chart, scatter chart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4046A427-35BC-8745-AA2C-2C7B70742BC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523625" y="4577264"/>
                            <a:ext cx="1473857" cy="1704308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429EE358-9B2A-524B-B636-A9BD0F166A6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88173" y="2704807"/>
                          <a:ext cx="548301" cy="41991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600" dirty="0"/>
                            <a:t>RMSE: 6.51</a:t>
                          </a:r>
                        </a:p>
                        <a:p>
                          <a:r>
                            <a:rPr lang="en-US" sz="600" dirty="0"/>
                            <a:t>R2: 0.90</a:t>
                          </a:r>
                        </a:p>
                        <a:p>
                          <a:r>
                            <a:rPr lang="en-US" sz="600" dirty="0"/>
                            <a:t>MAE: 3.99</a:t>
                          </a:r>
                        </a:p>
                      </p:txBody>
                    </p:sp>
                  </p:grpSp>
                  <p:pic>
                    <p:nvPicPr>
                      <p:cNvPr id="20" name="Picture 19" descr="Chart, scatter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78617A75-3DFA-564A-9A55-187BD9FDDDF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641" y="2766786"/>
                        <a:ext cx="1560270" cy="174523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 descr="Chart, scatter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3A84C52B-D828-9747-84DB-03A6EF455F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77242" y="4673903"/>
                        <a:ext cx="1545196" cy="173584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F78CFD9D-59D9-4049-9BE4-8D7C59D978E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08429" y="2832965"/>
                        <a:ext cx="517665" cy="398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600" dirty="0"/>
                          <a:t>RMSE: 5.06</a:t>
                        </a:r>
                      </a:p>
                      <a:p>
                        <a:r>
                          <a:rPr lang="en-US" sz="600" dirty="0"/>
                          <a:t>R2: 0.81</a:t>
                        </a:r>
                      </a:p>
                      <a:p>
                        <a:r>
                          <a:rPr lang="en-US" sz="600" dirty="0"/>
                          <a:t>MAE: 3.59</a:t>
                        </a:r>
                      </a:p>
                    </p:txBody>
                  </p:sp>
                </p:grp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5269A096-9D69-D540-9DF7-FFDC508D99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99548" y="4668969"/>
                      <a:ext cx="566795" cy="41885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600" dirty="0"/>
                        <a:t>RMSE: 8.48</a:t>
                      </a:r>
                    </a:p>
                    <a:p>
                      <a:r>
                        <a:rPr lang="en-US" sz="600" dirty="0"/>
                        <a:t>R2: 0.83</a:t>
                      </a:r>
                    </a:p>
                    <a:p>
                      <a:r>
                        <a:rPr lang="en-US" sz="600" dirty="0"/>
                        <a:t>MAE: 5.21</a:t>
                      </a:r>
                    </a:p>
                  </p:txBody>
                </p:sp>
              </p:grpSp>
              <p:pic>
                <p:nvPicPr>
                  <p:cNvPr id="29" name="Picture 28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7C3849FC-8AF2-D24C-B85D-B280A93526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051150" y="4379336"/>
                    <a:ext cx="1585191" cy="1617049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82FB11A4-AEE1-B048-BD4D-FB4480E1E3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051149" y="2610422"/>
                    <a:ext cx="1748736" cy="1603608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B9197BD-FBA2-FD46-9C41-0444519B72AF}"/>
                      </a:ext>
                    </a:extLst>
                  </p:cNvPr>
                  <p:cNvSpPr txBox="1"/>
                  <p:nvPr/>
                </p:nvSpPr>
                <p:spPr>
                  <a:xfrm>
                    <a:off x="6305856" y="4433960"/>
                    <a:ext cx="472855" cy="3147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/>
                      <a:t>RMSE: 4.58</a:t>
                    </a:r>
                  </a:p>
                  <a:p>
                    <a:r>
                      <a:rPr lang="en-US" sz="600" dirty="0"/>
                      <a:t>R2: 0.80</a:t>
                    </a:r>
                  </a:p>
                  <a:p>
                    <a:r>
                      <a:rPr lang="en-US" sz="600" dirty="0"/>
                      <a:t>MAE: 2.89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BDD3ABD2-6BB2-D141-97CC-3DB5CA423777}"/>
                      </a:ext>
                    </a:extLst>
                  </p:cNvPr>
                  <p:cNvSpPr txBox="1"/>
                  <p:nvPr/>
                </p:nvSpPr>
                <p:spPr>
                  <a:xfrm>
                    <a:off x="6240466" y="2658300"/>
                    <a:ext cx="472855" cy="3147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/>
                      <a:t>RMSE: 3.95</a:t>
                    </a:r>
                  </a:p>
                  <a:p>
                    <a:r>
                      <a:rPr lang="en-US" sz="600" dirty="0"/>
                      <a:t>R2: 0.85</a:t>
                    </a:r>
                  </a:p>
                  <a:p>
                    <a:r>
                      <a:rPr lang="en-US" sz="600" dirty="0"/>
                      <a:t>MAE: 2.63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FB366BB-BCF8-0141-B469-772FC9CD7F56}"/>
                      </a:ext>
                    </a:extLst>
                  </p:cNvPr>
                  <p:cNvSpPr txBox="1"/>
                  <p:nvPr/>
                </p:nvSpPr>
                <p:spPr>
                  <a:xfrm>
                    <a:off x="4587359" y="4460294"/>
                    <a:ext cx="5373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dirty="0"/>
                      <a:t>RMSE: 5.66</a:t>
                    </a:r>
                  </a:p>
                  <a:p>
                    <a:r>
                      <a:rPr lang="en-US" sz="600" dirty="0"/>
                      <a:t>R2: 0.77</a:t>
                    </a:r>
                  </a:p>
                  <a:p>
                    <a:r>
                      <a:rPr lang="en-US" sz="600" dirty="0"/>
                      <a:t>MAE: 4.00</a:t>
                    </a:r>
                  </a:p>
                </p:txBody>
              </p:sp>
            </p:grpSp>
            <p:pic>
              <p:nvPicPr>
                <p:cNvPr id="37" name="Picture 36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A789492A-A67F-1042-80A3-BF77462F59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56399" y="4830840"/>
                  <a:ext cx="2012454" cy="1924779"/>
                </a:xfrm>
                <a:prstGeom prst="rect">
                  <a:avLst/>
                </a:prstGeom>
              </p:spPr>
            </p:pic>
            <p:pic>
              <p:nvPicPr>
                <p:cNvPr id="39" name="Picture 38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EE61AE1F-FA4F-CC40-9697-FA54034EB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61461" y="2707262"/>
                  <a:ext cx="2126368" cy="1962318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4A4D22B-27F0-444E-BE10-19DFF5A076EB}"/>
                    </a:ext>
                  </a:extLst>
                </p:cNvPr>
                <p:cNvSpPr txBox="1"/>
                <p:nvPr/>
              </p:nvSpPr>
              <p:spPr>
                <a:xfrm>
                  <a:off x="8622235" y="2770696"/>
                  <a:ext cx="563249" cy="387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RMSE: 5.04</a:t>
                  </a:r>
                </a:p>
                <a:p>
                  <a:r>
                    <a:rPr lang="en-US" sz="600" dirty="0"/>
                    <a:t>R2: 0.91</a:t>
                  </a:r>
                </a:p>
                <a:p>
                  <a:r>
                    <a:rPr lang="en-US" sz="600" dirty="0"/>
                    <a:t>MAE: 2.94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CA170F3-51F8-A14C-BB3D-65903A9F94E8}"/>
                    </a:ext>
                  </a:extLst>
                </p:cNvPr>
                <p:cNvSpPr txBox="1"/>
                <p:nvPr/>
              </p:nvSpPr>
              <p:spPr>
                <a:xfrm>
                  <a:off x="8732915" y="4903696"/>
                  <a:ext cx="529642" cy="3876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RMSE: 6.9</a:t>
                  </a:r>
                </a:p>
                <a:p>
                  <a:r>
                    <a:rPr lang="en-US" sz="600" dirty="0"/>
                    <a:t>R2: 0.83</a:t>
                  </a:r>
                </a:p>
                <a:p>
                  <a:r>
                    <a:rPr lang="en-US" sz="600" dirty="0"/>
                    <a:t>MAE: 3.60</a:t>
                  </a:r>
                </a:p>
              </p:txBody>
            </p:sp>
          </p:grpSp>
          <p:pic>
            <p:nvPicPr>
              <p:cNvPr id="44" name="Picture 43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28846F90-90AC-4B4C-8217-BEB360E91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81412" y="2677965"/>
                <a:ext cx="2290198" cy="2024295"/>
              </a:xfrm>
              <a:prstGeom prst="rect">
                <a:avLst/>
              </a:prstGeom>
            </p:spPr>
          </p:pic>
          <p:pic>
            <p:nvPicPr>
              <p:cNvPr id="46" name="Picture 45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EB3A8D69-A5E0-184C-821D-03589BE3A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47999" y="4794444"/>
                <a:ext cx="1935226" cy="1850506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83999B-E158-D848-AD1E-7D79F5CDB5BB}"/>
                  </a:ext>
                </a:extLst>
              </p:cNvPr>
              <p:cNvSpPr txBox="1"/>
              <p:nvPr/>
            </p:nvSpPr>
            <p:spPr>
              <a:xfrm>
                <a:off x="10620315" y="4828964"/>
                <a:ext cx="558568" cy="38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/>
                  <a:t>RMSE: 5.81</a:t>
                </a:r>
              </a:p>
              <a:p>
                <a:r>
                  <a:rPr lang="en-US" sz="600" dirty="0"/>
                  <a:t>R2: 0.78</a:t>
                </a:r>
              </a:p>
              <a:p>
                <a:r>
                  <a:rPr lang="en-US" sz="600" dirty="0"/>
                  <a:t>MAE: 3.79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892BDB-6279-E94C-81A6-336414E017AD}"/>
                  </a:ext>
                </a:extLst>
              </p:cNvPr>
              <p:cNvSpPr txBox="1"/>
              <p:nvPr/>
            </p:nvSpPr>
            <p:spPr>
              <a:xfrm>
                <a:off x="10565719" y="2741081"/>
                <a:ext cx="558568" cy="38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/>
                  <a:t>RMSE: 5.01</a:t>
                </a:r>
              </a:p>
              <a:p>
                <a:r>
                  <a:rPr lang="en-US" sz="600" dirty="0"/>
                  <a:t>R2: 0.83</a:t>
                </a:r>
              </a:p>
              <a:p>
                <a:r>
                  <a:rPr lang="en-US" sz="600" dirty="0"/>
                  <a:t>MAE: 3.33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F015D6C-CB48-BF42-A979-F16714EB8632}"/>
                </a:ext>
              </a:extLst>
            </p:cNvPr>
            <p:cNvSpPr txBox="1"/>
            <p:nvPr/>
          </p:nvSpPr>
          <p:spPr>
            <a:xfrm>
              <a:off x="930350" y="851165"/>
              <a:ext cx="330935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(a)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6C0DF3-C9EA-CF43-AD28-292DB439507F}"/>
                </a:ext>
              </a:extLst>
            </p:cNvPr>
            <p:cNvSpPr txBox="1"/>
            <p:nvPr/>
          </p:nvSpPr>
          <p:spPr>
            <a:xfrm>
              <a:off x="2909821" y="844358"/>
              <a:ext cx="337515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(b)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CB5C7D-9797-C343-B105-FFEF36794528}"/>
                </a:ext>
              </a:extLst>
            </p:cNvPr>
            <p:cNvSpPr txBox="1"/>
            <p:nvPr/>
          </p:nvSpPr>
          <p:spPr>
            <a:xfrm>
              <a:off x="4891233" y="830057"/>
              <a:ext cx="324356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(c)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F558D8-308C-554B-973D-370819222937}"/>
                </a:ext>
              </a:extLst>
            </p:cNvPr>
            <p:cNvSpPr txBox="1"/>
            <p:nvPr/>
          </p:nvSpPr>
          <p:spPr>
            <a:xfrm>
              <a:off x="6881868" y="815628"/>
              <a:ext cx="337515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(d)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B08AF0-79FF-E94F-9CC4-05CD0754A461}"/>
                </a:ext>
              </a:extLst>
            </p:cNvPr>
            <p:cNvSpPr txBox="1"/>
            <p:nvPr/>
          </p:nvSpPr>
          <p:spPr>
            <a:xfrm>
              <a:off x="8805199" y="814780"/>
              <a:ext cx="334225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(e)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4DDF41-682D-9349-9FD1-BB0BEDEC6147}"/>
                </a:ext>
              </a:extLst>
            </p:cNvPr>
            <p:cNvSpPr txBox="1"/>
            <p:nvPr/>
          </p:nvSpPr>
          <p:spPr>
            <a:xfrm>
              <a:off x="921443" y="2727805"/>
              <a:ext cx="431269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(a.1)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41F4D9-4F75-6E48-B451-A011EFD13900}"/>
                </a:ext>
              </a:extLst>
            </p:cNvPr>
            <p:cNvSpPr txBox="1"/>
            <p:nvPr/>
          </p:nvSpPr>
          <p:spPr>
            <a:xfrm>
              <a:off x="2901880" y="2711734"/>
              <a:ext cx="437849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(b.1)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6E4643-EC55-2A40-82A4-73C3BC64E530}"/>
                </a:ext>
              </a:extLst>
            </p:cNvPr>
            <p:cNvSpPr txBox="1"/>
            <p:nvPr/>
          </p:nvSpPr>
          <p:spPr>
            <a:xfrm>
              <a:off x="4883793" y="2723022"/>
              <a:ext cx="424690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(c.1)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2746CA6-A7D4-E54A-A5CF-B90A58AD880C}"/>
                </a:ext>
              </a:extLst>
            </p:cNvPr>
            <p:cNvSpPr txBox="1"/>
            <p:nvPr/>
          </p:nvSpPr>
          <p:spPr>
            <a:xfrm>
              <a:off x="6873134" y="2713106"/>
              <a:ext cx="437849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(d.1)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ADCF81-1EE1-C64B-BB50-9DD4361CD85F}"/>
                </a:ext>
              </a:extLst>
            </p:cNvPr>
            <p:cNvSpPr txBox="1"/>
            <p:nvPr/>
          </p:nvSpPr>
          <p:spPr>
            <a:xfrm>
              <a:off x="8795705" y="2698868"/>
              <a:ext cx="434559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(e.1)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EBCE8F-1199-084D-BA5C-89B8FA5EA812}"/>
                </a:ext>
              </a:extLst>
            </p:cNvPr>
            <p:cNvSpPr txBox="1"/>
            <p:nvPr/>
          </p:nvSpPr>
          <p:spPr>
            <a:xfrm>
              <a:off x="973404" y="4659690"/>
              <a:ext cx="431269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(a.2)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EA99644-BF4D-F34E-9B66-FCAF2393ABCE}"/>
                </a:ext>
              </a:extLst>
            </p:cNvPr>
            <p:cNvSpPr txBox="1"/>
            <p:nvPr/>
          </p:nvSpPr>
          <p:spPr>
            <a:xfrm>
              <a:off x="2961102" y="4604193"/>
              <a:ext cx="437849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(b.2)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92BAA77-2349-444F-8F69-24A9D04EB2BF}"/>
                </a:ext>
              </a:extLst>
            </p:cNvPr>
            <p:cNvSpPr txBox="1"/>
            <p:nvPr/>
          </p:nvSpPr>
          <p:spPr>
            <a:xfrm>
              <a:off x="4921651" y="4632441"/>
              <a:ext cx="424690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(c.2)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9272330-6653-DE46-8F24-CA401A844A4A}"/>
                </a:ext>
              </a:extLst>
            </p:cNvPr>
            <p:cNvSpPr txBox="1"/>
            <p:nvPr/>
          </p:nvSpPr>
          <p:spPr>
            <a:xfrm>
              <a:off x="6885933" y="4644422"/>
              <a:ext cx="437849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(d.2)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175861F-8EB3-F54B-8FDD-05A44D2D8825}"/>
                </a:ext>
              </a:extLst>
            </p:cNvPr>
            <p:cNvSpPr txBox="1"/>
            <p:nvPr/>
          </p:nvSpPr>
          <p:spPr>
            <a:xfrm>
              <a:off x="8806354" y="4642923"/>
              <a:ext cx="434559" cy="247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(e.2)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440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10088A34-8CD3-814F-9EC7-876D0CDF405A}"/>
              </a:ext>
            </a:extLst>
          </p:cNvPr>
          <p:cNvGrpSpPr/>
          <p:nvPr/>
        </p:nvGrpSpPr>
        <p:grpSpPr>
          <a:xfrm>
            <a:off x="945677" y="278967"/>
            <a:ext cx="10431908" cy="6300065"/>
            <a:chOff x="851885" y="629238"/>
            <a:chExt cx="10287445" cy="582008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1C9455B-0ACA-B94B-985C-819FD9B19729}"/>
                </a:ext>
              </a:extLst>
            </p:cNvPr>
            <p:cNvGrpSpPr/>
            <p:nvPr/>
          </p:nvGrpSpPr>
          <p:grpSpPr>
            <a:xfrm>
              <a:off x="851885" y="629238"/>
              <a:ext cx="9991519" cy="5820084"/>
              <a:chOff x="575183" y="444181"/>
              <a:chExt cx="10601374" cy="6234818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6B053E7-6B4D-9944-B352-5E4C0D8D9169}"/>
                  </a:ext>
                </a:extLst>
              </p:cNvPr>
              <p:cNvGrpSpPr/>
              <p:nvPr/>
            </p:nvGrpSpPr>
            <p:grpSpPr>
              <a:xfrm>
                <a:off x="575183" y="444181"/>
                <a:ext cx="10601374" cy="6205914"/>
                <a:chOff x="978557" y="609290"/>
                <a:chExt cx="10223879" cy="5988175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1C9D0CAD-EFCA-324D-8210-64F0A785AB11}"/>
                    </a:ext>
                  </a:extLst>
                </p:cNvPr>
                <p:cNvGrpSpPr/>
                <p:nvPr/>
              </p:nvGrpSpPr>
              <p:grpSpPr>
                <a:xfrm>
                  <a:off x="978557" y="609290"/>
                  <a:ext cx="10223879" cy="5988175"/>
                  <a:chOff x="912980" y="483361"/>
                  <a:chExt cx="10079143" cy="6134757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1574290F-AEAF-C74E-86A3-072D1A2842C9}"/>
                      </a:ext>
                    </a:extLst>
                  </p:cNvPr>
                  <p:cNvGrpSpPr/>
                  <p:nvPr/>
                </p:nvGrpSpPr>
                <p:grpSpPr>
                  <a:xfrm>
                    <a:off x="912980" y="483361"/>
                    <a:ext cx="10079143" cy="6124846"/>
                    <a:chOff x="912980" y="483361"/>
                    <a:chExt cx="10079143" cy="6124846"/>
                  </a:xfrm>
                </p:grpSpPr>
                <p:grpSp>
                  <p:nvGrpSpPr>
                    <p:cNvPr id="71" name="Group 70">
                      <a:extLst>
                        <a:ext uri="{FF2B5EF4-FFF2-40B4-BE49-F238E27FC236}">
                          <a16:creationId xmlns:a16="http://schemas.microsoft.com/office/drawing/2014/main" id="{393513AC-1E0C-8A47-A643-945135A471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980" y="483361"/>
                      <a:ext cx="10079143" cy="6124846"/>
                      <a:chOff x="1152669" y="610899"/>
                      <a:chExt cx="9876030" cy="5859656"/>
                    </a:xfrm>
                  </p:grpSpPr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CB9A1526-B09D-1D44-9DFF-A3A8D3B80B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52669" y="610899"/>
                        <a:ext cx="9876030" cy="5859656"/>
                        <a:chOff x="1152669" y="610899"/>
                        <a:chExt cx="9876030" cy="5859656"/>
                      </a:xfrm>
                    </p:grpSpPr>
                    <p:grpSp>
                      <p:nvGrpSpPr>
                        <p:cNvPr id="66" name="Group 65">
                          <a:extLst>
                            <a:ext uri="{FF2B5EF4-FFF2-40B4-BE49-F238E27FC236}">
                              <a16:creationId xmlns:a16="http://schemas.microsoft.com/office/drawing/2014/main" id="{2568BB9A-8163-434A-9F56-9EE1347F818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2669" y="610899"/>
                          <a:ext cx="9876030" cy="5859656"/>
                          <a:chOff x="1152669" y="610899"/>
                          <a:chExt cx="9876030" cy="5859656"/>
                        </a:xfrm>
                      </p:grpSpPr>
                      <p:grpSp>
                        <p:nvGrpSpPr>
                          <p:cNvPr id="63" name="Group 62">
                            <a:extLst>
                              <a:ext uri="{FF2B5EF4-FFF2-40B4-BE49-F238E27FC236}">
                                <a16:creationId xmlns:a16="http://schemas.microsoft.com/office/drawing/2014/main" id="{8AACC296-187B-F94A-A728-6788F6B3AB2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52669" y="610899"/>
                            <a:ext cx="9876030" cy="5859656"/>
                            <a:chOff x="846430" y="705121"/>
                            <a:chExt cx="10039661" cy="6087842"/>
                          </a:xfrm>
                        </p:grpSpPr>
                        <p:grpSp>
                          <p:nvGrpSpPr>
                            <p:cNvPr id="60" name="Group 59">
                              <a:extLst>
                                <a:ext uri="{FF2B5EF4-FFF2-40B4-BE49-F238E27FC236}">
                                  <a16:creationId xmlns:a16="http://schemas.microsoft.com/office/drawing/2014/main" id="{2294CA9D-7908-5D47-A23B-2DF31C9AD2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846430" y="705121"/>
                              <a:ext cx="10039661" cy="4405833"/>
                              <a:chOff x="1201627" y="1598282"/>
                              <a:chExt cx="9599806" cy="3881110"/>
                            </a:xfrm>
                          </p:grpSpPr>
                          <p:grpSp>
                            <p:nvGrpSpPr>
                              <p:cNvPr id="4" name="Group 3">
                                <a:extLst>
                                  <a:ext uri="{FF2B5EF4-FFF2-40B4-BE49-F238E27FC236}">
                                    <a16:creationId xmlns:a16="http://schemas.microsoft.com/office/drawing/2014/main" id="{FBF8B6AA-18A7-FB48-A792-2F24D6160296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01627" y="1598282"/>
                                <a:ext cx="9599806" cy="3881110"/>
                                <a:chOff x="910838" y="1020396"/>
                                <a:chExt cx="9850166" cy="3902158"/>
                              </a:xfrm>
                            </p:grpSpPr>
                            <p:grpSp>
                              <p:nvGrpSpPr>
                                <p:cNvPr id="47" name="Group 46">
                                  <a:extLst>
                                    <a:ext uri="{FF2B5EF4-FFF2-40B4-BE49-F238E27FC236}">
                                      <a16:creationId xmlns:a16="http://schemas.microsoft.com/office/drawing/2014/main" id="{E5C2254D-CE56-5945-A1BF-BB65634D2F9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105913" y="1049154"/>
                                  <a:ext cx="9655091" cy="1897505"/>
                                  <a:chOff x="838200" y="1042043"/>
                                  <a:chExt cx="7305125" cy="1464851"/>
                                </a:xfrm>
                              </p:grpSpPr>
                              <p:pic>
                                <p:nvPicPr>
                                  <p:cNvPr id="49" name="Picture 48">
                                    <a:extLst>
                                      <a:ext uri="{FF2B5EF4-FFF2-40B4-BE49-F238E27FC236}">
                                        <a16:creationId xmlns:a16="http://schemas.microsoft.com/office/drawing/2014/main" id="{13E9310B-1313-1546-B895-2EFA3EE25DBD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2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838200" y="1042043"/>
                                    <a:ext cx="1461025" cy="146485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50" name="Picture 49">
                                    <a:extLst>
                                      <a:ext uri="{FF2B5EF4-FFF2-40B4-BE49-F238E27FC236}">
                                        <a16:creationId xmlns:a16="http://schemas.microsoft.com/office/drawing/2014/main" id="{07A711EF-EB6A-6344-994E-EB2F8DD71CA5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3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2299225" y="1042043"/>
                                    <a:ext cx="1461025" cy="146485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51" name="Picture 50">
                                    <a:extLst>
                                      <a:ext uri="{FF2B5EF4-FFF2-40B4-BE49-F238E27FC236}">
                                        <a16:creationId xmlns:a16="http://schemas.microsoft.com/office/drawing/2014/main" id="{D1A3F195-9EC8-0745-B0EA-44342C6C2948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4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3760250" y="1042043"/>
                                    <a:ext cx="1461025" cy="146485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52" name="Picture 51">
                                    <a:extLst>
                                      <a:ext uri="{FF2B5EF4-FFF2-40B4-BE49-F238E27FC236}">
                                        <a16:creationId xmlns:a16="http://schemas.microsoft.com/office/drawing/2014/main" id="{57BE8334-5E4D-E843-911A-3908F533F222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5221275" y="1042043"/>
                                    <a:ext cx="1461025" cy="146485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53" name="Picture 52" descr="Chart, scatter chart&#10;&#10;Description automatically generated">
                                    <a:extLst>
                                      <a:ext uri="{FF2B5EF4-FFF2-40B4-BE49-F238E27FC236}">
                                        <a16:creationId xmlns:a16="http://schemas.microsoft.com/office/drawing/2014/main" id="{5C8F483D-9F98-7E42-90DB-A5ED709957EB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682300" y="1042043"/>
                                    <a:ext cx="1461025" cy="146485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6" name="TextBox 5">
                                  <a:extLst>
                                    <a:ext uri="{FF2B5EF4-FFF2-40B4-BE49-F238E27FC236}">
                                      <a16:creationId xmlns:a16="http://schemas.microsoft.com/office/drawing/2014/main" id="{51048C50-A0EC-D747-A7D9-ED781A150CA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931896" y="1020396"/>
                                  <a:ext cx="304921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(a)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7" name="TextBox 6">
                                  <a:extLst>
                                    <a:ext uri="{FF2B5EF4-FFF2-40B4-BE49-F238E27FC236}">
                                      <a16:creationId xmlns:a16="http://schemas.microsoft.com/office/drawing/2014/main" id="{CB6690BC-45AD-7046-B769-0CCA5399C8B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2897569" y="1021546"/>
                                  <a:ext cx="311234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(b)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8" name="TextBox 7">
                                  <a:extLst>
                                    <a:ext uri="{FF2B5EF4-FFF2-40B4-BE49-F238E27FC236}">
                                      <a16:creationId xmlns:a16="http://schemas.microsoft.com/office/drawing/2014/main" id="{0AB96B8F-E8FD-9541-BEE8-C1404CB1C5B8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4890388" y="1020396"/>
                                  <a:ext cx="298608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(c)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9" name="TextBox 8">
                                  <a:extLst>
                                    <a:ext uri="{FF2B5EF4-FFF2-40B4-BE49-F238E27FC236}">
                                      <a16:creationId xmlns:a16="http://schemas.microsoft.com/office/drawing/2014/main" id="{D15CE69D-9884-8441-8818-C263B143433D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875660" y="1026104"/>
                                  <a:ext cx="311234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(d)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0" name="TextBox 9">
                                  <a:extLst>
                                    <a:ext uri="{FF2B5EF4-FFF2-40B4-BE49-F238E27FC236}">
                                      <a16:creationId xmlns:a16="http://schemas.microsoft.com/office/drawing/2014/main" id="{3AB412F1-96E9-0649-B8D1-47FB7DA68AC3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8809968" y="1049154"/>
                                  <a:ext cx="308077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(e)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1" name="TextBox 10">
                                  <a:extLst>
                                    <a:ext uri="{FF2B5EF4-FFF2-40B4-BE49-F238E27FC236}">
                                      <a16:creationId xmlns:a16="http://schemas.microsoft.com/office/drawing/2014/main" id="{FFC5DD05-5CE1-9B43-941E-F26BC3AB4396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910838" y="2811809"/>
                                  <a:ext cx="390147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(a.1)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2" name="TextBox 11">
                                  <a:extLst>
                                    <a:ext uri="{FF2B5EF4-FFF2-40B4-BE49-F238E27FC236}">
                                      <a16:creationId xmlns:a16="http://schemas.microsoft.com/office/drawing/2014/main" id="{554BCEA1-B455-EE42-8A8F-688C6A9FB9CE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2895379" y="2811809"/>
                                  <a:ext cx="396460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(b.1)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3" name="TextBox 12">
                                  <a:extLst>
                                    <a:ext uri="{FF2B5EF4-FFF2-40B4-BE49-F238E27FC236}">
                                      <a16:creationId xmlns:a16="http://schemas.microsoft.com/office/drawing/2014/main" id="{E4C5DAEE-CE66-D840-8932-8D9D0691C2EF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4886989" y="2784501"/>
                                  <a:ext cx="383834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(c.1)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4" name="TextBox 13">
                                  <a:extLst>
                                    <a:ext uri="{FF2B5EF4-FFF2-40B4-BE49-F238E27FC236}">
                                      <a16:creationId xmlns:a16="http://schemas.microsoft.com/office/drawing/2014/main" id="{6DD50AC4-F532-5340-9B74-C748BE77708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875660" y="2774617"/>
                                  <a:ext cx="396460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(d.1)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5" name="TextBox 14">
                                  <a:extLst>
                                    <a:ext uri="{FF2B5EF4-FFF2-40B4-BE49-F238E27FC236}">
                                      <a16:creationId xmlns:a16="http://schemas.microsoft.com/office/drawing/2014/main" id="{AF378421-82B9-0D47-8DF4-C9C124E5DB3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8811821" y="2752873"/>
                                  <a:ext cx="393304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(e.1)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6" name="TextBox 15">
                                  <a:extLst>
                                    <a:ext uri="{FF2B5EF4-FFF2-40B4-BE49-F238E27FC236}">
                                      <a16:creationId xmlns:a16="http://schemas.microsoft.com/office/drawing/2014/main" id="{F36EDE0A-D3A3-F544-B4CC-526918BA8F0E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930656" y="4716418"/>
                                  <a:ext cx="390147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(a.2)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8" name="TextBox 17">
                                  <a:extLst>
                                    <a:ext uri="{FF2B5EF4-FFF2-40B4-BE49-F238E27FC236}">
                                      <a16:creationId xmlns:a16="http://schemas.microsoft.com/office/drawing/2014/main" id="{F5A75443-9E2D-B24D-8B9B-A274E89E239D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4921145" y="4694283"/>
                                  <a:ext cx="383834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(c.2)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9" name="TextBox 18">
                                  <a:extLst>
                                    <a:ext uri="{FF2B5EF4-FFF2-40B4-BE49-F238E27FC236}">
                                      <a16:creationId xmlns:a16="http://schemas.microsoft.com/office/drawing/2014/main" id="{BE41D7E9-3A95-3B40-8317-B3669D4983D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893061" y="4688451"/>
                                  <a:ext cx="396460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(d.2)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0" name="TextBox 19">
                                  <a:extLst>
                                    <a:ext uri="{FF2B5EF4-FFF2-40B4-BE49-F238E27FC236}">
                                      <a16:creationId xmlns:a16="http://schemas.microsoft.com/office/drawing/2014/main" id="{7568CFE1-E0F1-894A-9D45-AB82E5DAD282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8823921" y="4693865"/>
                                  <a:ext cx="393304" cy="206136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(e.2)</a:t>
                                  </a:r>
                                </a:p>
                              </p:txBody>
                            </p:sp>
                          </p:grpSp>
                          <p:pic>
                            <p:nvPicPr>
                              <p:cNvPr id="59" name="Picture 58" descr="Graphical user interface, chart&#10;&#10;Description automatically generated">
                                <a:extLst>
                                  <a:ext uri="{FF2B5EF4-FFF2-40B4-BE49-F238E27FC236}">
                                    <a16:creationId xmlns:a16="http://schemas.microsoft.com/office/drawing/2014/main" id="{22513330-5AC3-5F41-9DA5-80098D2CBDA1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373081" y="3612870"/>
                                <a:ext cx="1826699" cy="163368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62" name="Picture 61" descr="Chart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E111DDD6-8645-E74F-ACE4-EF82C642426B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77022" y="5078478"/>
                              <a:ext cx="2024982" cy="1714485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65" name="Picture 64" descr="Chart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BC2CAB56-CD8E-C74D-8F4F-B311902E603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341172" y="2788122"/>
                            <a:ext cx="1879260" cy="1809057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67" name="TextBox 66">
                          <a:extLst>
                            <a:ext uri="{FF2B5EF4-FFF2-40B4-BE49-F238E27FC236}">
                              <a16:creationId xmlns:a16="http://schemas.microsoft.com/office/drawing/2014/main" id="{34BDFF04-4392-4644-8B7F-4E20D3FA55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142421" y="4620308"/>
                          <a:ext cx="397501" cy="2240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900" dirty="0"/>
                            <a:t>(b.2)</a:t>
                          </a:r>
                        </a:p>
                      </p:txBody>
                    </p:sp>
                  </p:grpSp>
                  <p:pic>
                    <p:nvPicPr>
                      <p:cNvPr id="70" name="Picture 69" descr="Chart, scatter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42A49FFB-3523-0048-BB21-BFF3A5B5166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68437" y="4816796"/>
                        <a:ext cx="1933172" cy="1650222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73" name="Picture 72" descr="Chart&#10;&#10;Description automatically generated">
                      <a:extLst>
                        <a:ext uri="{FF2B5EF4-FFF2-40B4-BE49-F238E27FC236}">
                          <a16:creationId xmlns:a16="http://schemas.microsoft.com/office/drawing/2014/main" id="{65AD032D-0A65-4B4E-93C2-1DC87EF8A0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5033779" y="2736338"/>
                      <a:ext cx="1975907" cy="189092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6" name="Picture 75" descr="Chart&#10;&#10;Description automatically generated">
                    <a:extLst>
                      <a:ext uri="{FF2B5EF4-FFF2-40B4-BE49-F238E27FC236}">
                        <a16:creationId xmlns:a16="http://schemas.microsoft.com/office/drawing/2014/main" id="{C9244CB4-38CA-CF4D-AAD5-032F1B2361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119637" y="4879603"/>
                    <a:ext cx="2032945" cy="17385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9" name="Picture 78" descr="Chart&#10;&#10;Description automatically generated">
                  <a:extLst>
                    <a:ext uri="{FF2B5EF4-FFF2-40B4-BE49-F238E27FC236}">
                      <a16:creationId xmlns:a16="http://schemas.microsoft.com/office/drawing/2014/main" id="{8EDAA32B-934F-3740-99FE-0CCB78113B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07760" y="2780361"/>
                  <a:ext cx="2004280" cy="1845895"/>
                </a:xfrm>
                <a:prstGeom prst="rect">
                  <a:avLst/>
                </a:prstGeom>
              </p:spPr>
            </p:pic>
          </p:grp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BCB032E-D9BA-BA4C-B146-17500E887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34814" y="4846910"/>
                <a:ext cx="2177866" cy="1832089"/>
              </a:xfrm>
              <a:prstGeom prst="rect">
                <a:avLst/>
              </a:prstGeom>
            </p:spPr>
          </p:pic>
        </p:grpSp>
        <p:pic>
          <p:nvPicPr>
            <p:cNvPr id="87" name="Picture 86" descr="Chart&#10;&#10;Description automatically generated">
              <a:extLst>
                <a:ext uri="{FF2B5EF4-FFF2-40B4-BE49-F238E27FC236}">
                  <a16:creationId xmlns:a16="http://schemas.microsoft.com/office/drawing/2014/main" id="{75F64305-9C28-074B-B50E-FA675C05D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995458" y="2718556"/>
              <a:ext cx="1958729" cy="1786979"/>
            </a:xfrm>
            <a:prstGeom prst="rect">
              <a:avLst/>
            </a:prstGeom>
          </p:spPr>
        </p:pic>
        <p:pic>
          <p:nvPicPr>
            <p:cNvPr id="89" name="Picture 88" descr="Chart, scatter chart&#10;&#10;Description automatically generated">
              <a:extLst>
                <a:ext uri="{FF2B5EF4-FFF2-40B4-BE49-F238E27FC236}">
                  <a16:creationId xmlns:a16="http://schemas.microsoft.com/office/drawing/2014/main" id="{B088EDC2-7B60-2D46-A620-5DE2C2B5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86748" y="4722173"/>
              <a:ext cx="2052582" cy="1710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4528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3270-4738-BB4E-AB5B-0F48A87BE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025" y="122117"/>
            <a:ext cx="8741621" cy="609464"/>
          </a:xfrm>
        </p:spPr>
        <p:txBody>
          <a:bodyPr>
            <a:normAutofit/>
          </a:bodyPr>
          <a:lstStyle/>
          <a:p>
            <a:r>
              <a:rPr lang="en-US" sz="2400" b="1" dirty="0"/>
              <a:t>10 realizations visualization (#6 - #10)-Experiment 2 (after scaling)</a:t>
            </a:r>
            <a:endParaRPr lang="en-US" sz="24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F54761E-4E2A-2649-A6FD-07B56DA5193E}"/>
              </a:ext>
            </a:extLst>
          </p:cNvPr>
          <p:cNvGrpSpPr/>
          <p:nvPr/>
        </p:nvGrpSpPr>
        <p:grpSpPr>
          <a:xfrm>
            <a:off x="1152717" y="731581"/>
            <a:ext cx="9886565" cy="5533417"/>
            <a:chOff x="1160635" y="1116624"/>
            <a:chExt cx="9155004" cy="549238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FC6B57F-D095-F44D-928C-9D69ED7C0B26}"/>
                </a:ext>
              </a:extLst>
            </p:cNvPr>
            <p:cNvGrpSpPr/>
            <p:nvPr/>
          </p:nvGrpSpPr>
          <p:grpSpPr>
            <a:xfrm>
              <a:off x="1160635" y="1116624"/>
              <a:ext cx="9155004" cy="5492389"/>
              <a:chOff x="1160635" y="1116624"/>
              <a:chExt cx="9155004" cy="5492389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AD97961-4A29-0B4E-A564-094107A393DF}"/>
                  </a:ext>
                </a:extLst>
              </p:cNvPr>
              <p:cNvGrpSpPr/>
              <p:nvPr/>
            </p:nvGrpSpPr>
            <p:grpSpPr>
              <a:xfrm>
                <a:off x="1182025" y="1116624"/>
                <a:ext cx="9133614" cy="5492389"/>
                <a:chOff x="1408363" y="1041149"/>
                <a:chExt cx="8647959" cy="5128248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920A0C7-A3B1-B44B-B2EC-C80991A9D0B0}"/>
                    </a:ext>
                  </a:extLst>
                </p:cNvPr>
                <p:cNvGrpSpPr/>
                <p:nvPr/>
              </p:nvGrpSpPr>
              <p:grpSpPr>
                <a:xfrm>
                  <a:off x="1408363" y="1041149"/>
                  <a:ext cx="8592243" cy="5128248"/>
                  <a:chOff x="1408363" y="1041149"/>
                  <a:chExt cx="8592243" cy="5128248"/>
                </a:xfrm>
              </p:grpSpPr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677D544A-A9C5-FA49-88FC-B9F2089F3691}"/>
                      </a:ext>
                    </a:extLst>
                  </p:cNvPr>
                  <p:cNvGrpSpPr/>
                  <p:nvPr/>
                </p:nvGrpSpPr>
                <p:grpSpPr>
                  <a:xfrm>
                    <a:off x="1408363" y="1041149"/>
                    <a:ext cx="8432754" cy="5123372"/>
                    <a:chOff x="1417416" y="968720"/>
                    <a:chExt cx="8858268" cy="5268228"/>
                  </a:xfrm>
                </p:grpSpPr>
                <p:grpSp>
                  <p:nvGrpSpPr>
                    <p:cNvPr id="43" name="Group 42">
                      <a:extLst>
                        <a:ext uri="{FF2B5EF4-FFF2-40B4-BE49-F238E27FC236}">
                          <a16:creationId xmlns:a16="http://schemas.microsoft.com/office/drawing/2014/main" id="{D92058D9-B752-694D-9788-88915FAB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17416" y="968720"/>
                      <a:ext cx="8858268" cy="5268228"/>
                      <a:chOff x="1417416" y="968720"/>
                      <a:chExt cx="8858268" cy="5268228"/>
                    </a:xfrm>
                  </p:grpSpPr>
                  <p:grpSp>
                    <p:nvGrpSpPr>
                      <p:cNvPr id="40" name="Group 39">
                        <a:extLst>
                          <a:ext uri="{FF2B5EF4-FFF2-40B4-BE49-F238E27FC236}">
                            <a16:creationId xmlns:a16="http://schemas.microsoft.com/office/drawing/2014/main" id="{864A1321-F973-C84E-814E-6E99234DA49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17416" y="968720"/>
                        <a:ext cx="8858268" cy="5261856"/>
                        <a:chOff x="1417416" y="968720"/>
                        <a:chExt cx="8858268" cy="5261856"/>
                      </a:xfrm>
                    </p:grpSpPr>
                    <p:grpSp>
                      <p:nvGrpSpPr>
                        <p:cNvPr id="37" name="Group 36">
                          <a:extLst>
                            <a:ext uri="{FF2B5EF4-FFF2-40B4-BE49-F238E27FC236}">
                              <a16:creationId xmlns:a16="http://schemas.microsoft.com/office/drawing/2014/main" id="{386E80AE-17A6-8342-909F-1C6781E57BE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417416" y="968720"/>
                          <a:ext cx="8858268" cy="5261856"/>
                          <a:chOff x="1182025" y="899991"/>
                          <a:chExt cx="9155507" cy="5556922"/>
                        </a:xfrm>
                      </p:grpSpPr>
                      <p:grpSp>
                        <p:nvGrpSpPr>
                          <p:cNvPr id="34" name="Group 33">
                            <a:extLst>
                              <a:ext uri="{FF2B5EF4-FFF2-40B4-BE49-F238E27FC236}">
                                <a16:creationId xmlns:a16="http://schemas.microsoft.com/office/drawing/2014/main" id="{61F458BB-4D5A-D74D-BC07-8DEE601654D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182025" y="899991"/>
                            <a:ext cx="9155507" cy="5556922"/>
                            <a:chOff x="1182025" y="899991"/>
                            <a:chExt cx="9155507" cy="5556922"/>
                          </a:xfrm>
                        </p:grpSpPr>
                        <p:grpSp>
                          <p:nvGrpSpPr>
                            <p:cNvPr id="29" name="Group 28">
                              <a:extLst>
                                <a:ext uri="{FF2B5EF4-FFF2-40B4-BE49-F238E27FC236}">
                                  <a16:creationId xmlns:a16="http://schemas.microsoft.com/office/drawing/2014/main" id="{DE630951-85F4-AC41-B005-50ABEE88238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182025" y="899991"/>
                              <a:ext cx="9155507" cy="5556922"/>
                              <a:chOff x="1182025" y="899991"/>
                              <a:chExt cx="9155507" cy="5556922"/>
                            </a:xfrm>
                          </p:grpSpPr>
                          <p:grpSp>
                            <p:nvGrpSpPr>
                              <p:cNvPr id="22" name="Group 21">
                                <a:extLst>
                                  <a:ext uri="{FF2B5EF4-FFF2-40B4-BE49-F238E27FC236}">
                                    <a16:creationId xmlns:a16="http://schemas.microsoft.com/office/drawing/2014/main" id="{C1ECEA8B-AFBE-3449-BC83-73A87234888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182025" y="899991"/>
                                <a:ext cx="9155507" cy="5556921"/>
                                <a:chOff x="1182025" y="899991"/>
                                <a:chExt cx="9155507" cy="5556921"/>
                              </a:xfrm>
                            </p:grpSpPr>
                            <p:grpSp>
                              <p:nvGrpSpPr>
                                <p:cNvPr id="19" name="Group 18">
                                  <a:extLst>
                                    <a:ext uri="{FF2B5EF4-FFF2-40B4-BE49-F238E27FC236}">
                                      <a16:creationId xmlns:a16="http://schemas.microsoft.com/office/drawing/2014/main" id="{C89FA7C0-F8E5-1B46-A0BB-E1861D89F3FA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182025" y="899991"/>
                                  <a:ext cx="9155507" cy="5556921"/>
                                  <a:chOff x="1182025" y="899991"/>
                                  <a:chExt cx="9155507" cy="5556921"/>
                                </a:xfrm>
                              </p:grpSpPr>
                              <p:grpSp>
                                <p:nvGrpSpPr>
                                  <p:cNvPr id="14" name="Group 13">
                                    <a:extLst>
                                      <a:ext uri="{FF2B5EF4-FFF2-40B4-BE49-F238E27FC236}">
                                        <a16:creationId xmlns:a16="http://schemas.microsoft.com/office/drawing/2014/main" id="{897A3E56-FF8F-2841-8CCF-705C051C2334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1182025" y="899991"/>
                                    <a:ext cx="9155507" cy="2076305"/>
                                    <a:chOff x="763881" y="897901"/>
                                    <a:chExt cx="10095343" cy="2285907"/>
                                  </a:xfrm>
                                </p:grpSpPr>
                                <p:pic>
                                  <p:nvPicPr>
                                    <p:cNvPr id="4" name="Picture 3" descr="Chart, scatter chart&#10;&#10;Description automatically generated">
                                      <a:extLst>
                                        <a:ext uri="{FF2B5EF4-FFF2-40B4-BE49-F238E27FC236}">
                                          <a16:creationId xmlns:a16="http://schemas.microsoft.com/office/drawing/2014/main" id="{4E7C6512-57F3-7D46-81E2-1A50A8F39769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2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763881" y="1056836"/>
                                      <a:ext cx="2119369" cy="207641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  <p:pic>
                                  <p:nvPicPr>
                                    <p:cNvPr id="5" name="Picture 4" descr="Chart, scatter chart&#10;&#10;Description automatically generated">
                                      <a:extLst>
                                        <a:ext uri="{FF2B5EF4-FFF2-40B4-BE49-F238E27FC236}">
                                          <a16:creationId xmlns:a16="http://schemas.microsoft.com/office/drawing/2014/main" id="{C0117262-4BBD-3F44-A0E3-F82A8099D374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2751406" y="1056836"/>
                                      <a:ext cx="2119369" cy="207641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  <p:pic>
                                  <p:nvPicPr>
                                    <p:cNvPr id="6" name="Picture 5" descr="Chart, scatter chart&#10;&#10;Description automatically generated">
                                      <a:extLst>
                                        <a:ext uri="{FF2B5EF4-FFF2-40B4-BE49-F238E27FC236}">
                                          <a16:creationId xmlns:a16="http://schemas.microsoft.com/office/drawing/2014/main" id="{EE373605-529B-AC45-A757-CC63793DDE97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746097" y="1069732"/>
                                      <a:ext cx="2119369" cy="207641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  <p:pic>
                                  <p:nvPicPr>
                                    <p:cNvPr id="7" name="Picture 6" descr="Chart&#10;&#10;Description automatically generated">
                                      <a:extLst>
                                        <a:ext uri="{FF2B5EF4-FFF2-40B4-BE49-F238E27FC236}">
                                          <a16:creationId xmlns:a16="http://schemas.microsoft.com/office/drawing/2014/main" id="{E6ADD817-5B68-E648-8C9E-96128A9F5227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5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6729001" y="1036400"/>
                                      <a:ext cx="2119370" cy="2147408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  <p:pic>
                                  <p:nvPicPr>
                                    <p:cNvPr id="8" name="Picture 7" descr="Chart&#10;&#10;Description automatically generated">
                                      <a:extLst>
                                        <a:ext uri="{FF2B5EF4-FFF2-40B4-BE49-F238E27FC236}">
                                          <a16:creationId xmlns:a16="http://schemas.microsoft.com/office/drawing/2014/main" id="{407DA46A-AA32-FA46-B6D0-FD4C4D46400A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8739853" y="999710"/>
                                      <a:ext cx="2119371" cy="2147409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  <p:sp>
                                  <p:nvSpPr>
                                    <p:cNvPr id="9" name="TextBox 8">
                                      <a:extLst>
                                        <a:ext uri="{FF2B5EF4-FFF2-40B4-BE49-F238E27FC236}">
                                          <a16:creationId xmlns:a16="http://schemas.microsoft.com/office/drawing/2014/main" id="{3E910DEA-C26C-5D4E-8DF2-E1E386184419}"/>
                                        </a:ext>
                                      </a:extLst>
                                    </p:cNvPr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763881" y="900587"/>
                                      <a:ext cx="337517" cy="276999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non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US" sz="1000" dirty="0"/>
                                        <a:t>(f)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0" name="TextBox 9">
                                      <a:extLst>
                                        <a:ext uri="{FF2B5EF4-FFF2-40B4-BE49-F238E27FC236}">
                                          <a16:creationId xmlns:a16="http://schemas.microsoft.com/office/drawing/2014/main" id="{CF09768F-6548-B44C-A98C-3D2CB1C67A7E}"/>
                                        </a:ext>
                                      </a:extLst>
                                    </p:cNvPr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2671990" y="918336"/>
                                      <a:ext cx="362517" cy="276999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non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US" sz="1000" dirty="0"/>
                                        <a:t>(g)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1" name="TextBox 10">
                                      <a:extLst>
                                        <a:ext uri="{FF2B5EF4-FFF2-40B4-BE49-F238E27FC236}">
                                          <a16:creationId xmlns:a16="http://schemas.microsoft.com/office/drawing/2014/main" id="{F3332CF0-EB72-824B-A1D0-17A0C0B24822}"/>
                                        </a:ext>
                                      </a:extLst>
                                    </p:cNvPr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4667446" y="909378"/>
                                      <a:ext cx="370009" cy="276999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non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US" sz="1000" dirty="0"/>
                                        <a:t>(h)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2" name="TextBox 11">
                                      <a:extLst>
                                        <a:ext uri="{FF2B5EF4-FFF2-40B4-BE49-F238E27FC236}">
                                          <a16:creationId xmlns:a16="http://schemas.microsoft.com/office/drawing/2014/main" id="{6C2DF426-6D1F-894E-A54C-7B52E415FA90}"/>
                                        </a:ext>
                                      </a:extLst>
                                    </p:cNvPr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6676222" y="897901"/>
                                      <a:ext cx="329242" cy="27485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non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US" sz="1000" dirty="0"/>
                                        <a:t>(</a:t>
                                      </a:r>
                                      <a:r>
                                        <a:rPr lang="en-US" sz="1000" dirty="0" err="1"/>
                                        <a:t>i</a:t>
                                      </a:r>
                                      <a:r>
                                        <a:rPr lang="en-US" sz="1000" dirty="0"/>
                                        <a:t>)</a:t>
                                      </a:r>
                                    </a:p>
                                  </p:txBody>
                                </p:sp>
                                <p:sp>
                                  <p:nvSpPr>
                                    <p:cNvPr id="13" name="TextBox 12">
                                      <a:extLst>
                                        <a:ext uri="{FF2B5EF4-FFF2-40B4-BE49-F238E27FC236}">
                                          <a16:creationId xmlns:a16="http://schemas.microsoft.com/office/drawing/2014/main" id="{DA89ADF1-34EB-5E44-8879-26CBED60CE3A}"/>
                                        </a:ext>
                                      </a:extLst>
                                    </p:cNvPr>
                                    <p:cNvSpPr txBox="1"/>
                                    <p:nvPr/>
                                  </p:nvSpPr>
                                  <p:spPr>
                                    <a:xfrm>
                                      <a:off x="8672893" y="901837"/>
                                      <a:ext cx="330158" cy="276999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</p:spPr>
                                  <p:txBody>
                                    <a:bodyPr wrap="none" rtlCol="0">
                                      <a:spAutoFit/>
                                    </a:bodyPr>
                                    <a:lstStyle/>
                                    <a:p>
                                      <a:r>
                                        <a:rPr lang="en-US" sz="1000" dirty="0"/>
                                        <a:t>(j)</a:t>
                                      </a:r>
                                    </a:p>
                                  </p:txBody>
                                </p:sp>
                              </p:grpSp>
                              <p:pic>
                                <p:nvPicPr>
                                  <p:cNvPr id="16" name="Picture 15" descr="Chart, scatter chart&#10;&#10;Description automatically generated">
                                    <a:extLst>
                                      <a:ext uri="{FF2B5EF4-FFF2-40B4-BE49-F238E27FC236}">
                                        <a16:creationId xmlns:a16="http://schemas.microsoft.com/office/drawing/2014/main" id="{4C45240D-652E-194F-806C-718A99AE7AE3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7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221970" y="4796292"/>
                                    <a:ext cx="1765650" cy="166062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18" name="Picture 17" descr="Chart, scatter chart&#10;&#10;Description automatically generated">
                                    <a:extLst>
                                      <a:ext uri="{FF2B5EF4-FFF2-40B4-BE49-F238E27FC236}">
                                        <a16:creationId xmlns:a16="http://schemas.microsoft.com/office/drawing/2014/main" id="{E5297946-52D4-124B-A312-95BE3D2FF788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221971" y="2910274"/>
                                    <a:ext cx="1871654" cy="1726644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sp>
                              <p:nvSpPr>
                                <p:cNvPr id="20" name="TextBox 19">
                                  <a:extLst>
                                    <a:ext uri="{FF2B5EF4-FFF2-40B4-BE49-F238E27FC236}">
                                      <a16:creationId xmlns:a16="http://schemas.microsoft.com/office/drawing/2014/main" id="{605FBD51-C706-E946-AB3E-C2CFC497047D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2498453" y="2995129"/>
                                  <a:ext cx="537327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600" dirty="0"/>
                                    <a:t>RMSE: 3.29</a:t>
                                  </a:r>
                                </a:p>
                                <a:p>
                                  <a:r>
                                    <a:rPr lang="en-US" sz="600" dirty="0"/>
                                    <a:t>R2: 0.75</a:t>
                                  </a:r>
                                </a:p>
                                <a:p>
                                  <a:r>
                                    <a:rPr lang="en-US" sz="600" dirty="0"/>
                                    <a:t>MAE: 2.31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21" name="TextBox 20">
                                  <a:extLst>
                                    <a:ext uri="{FF2B5EF4-FFF2-40B4-BE49-F238E27FC236}">
                                      <a16:creationId xmlns:a16="http://schemas.microsoft.com/office/drawing/2014/main" id="{BA176FE0-4A82-9D42-B5D7-2B4EE29060A1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2587050" y="4850066"/>
                                  <a:ext cx="537327" cy="369332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600" dirty="0"/>
                                    <a:t>RMSE: 3.70</a:t>
                                  </a:r>
                                </a:p>
                                <a:p>
                                  <a:r>
                                    <a:rPr lang="en-US" sz="600" dirty="0"/>
                                    <a:t>R2: 0.68</a:t>
                                  </a:r>
                                </a:p>
                                <a:p>
                                  <a:r>
                                    <a:rPr lang="en-US" sz="600" dirty="0"/>
                                    <a:t>MAE: 2.56</a:t>
                                  </a:r>
                                </a:p>
                              </p:txBody>
                            </p:sp>
                          </p:grpSp>
                          <p:pic>
                            <p:nvPicPr>
                              <p:cNvPr id="24" name="Picture 23" descr="Chart, scatter chart&#10;&#10;Description automatically generated">
                                <a:extLst>
                                  <a:ext uri="{FF2B5EF4-FFF2-40B4-BE49-F238E27FC236}">
                                    <a16:creationId xmlns:a16="http://schemas.microsoft.com/office/drawing/2014/main" id="{4A047346-3A23-894B-BC47-E4206A4AE442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064425" y="2877429"/>
                                <a:ext cx="1953448" cy="177193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26" name="Picture 25" descr="Chart, scatter chart&#10;&#10;Description automatically generated">
                                <a:extLst>
                                  <a:ext uri="{FF2B5EF4-FFF2-40B4-BE49-F238E27FC236}">
                                    <a16:creationId xmlns:a16="http://schemas.microsoft.com/office/drawing/2014/main" id="{F737179E-7DC3-314E-A62E-8C3C6C639581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096676" y="4773649"/>
                                <a:ext cx="1761464" cy="168326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sp>
                            <p:nvSpPr>
                              <p:cNvPr id="27" name="TextBox 26">
                                <a:extLst>
                                  <a:ext uri="{FF2B5EF4-FFF2-40B4-BE49-F238E27FC236}">
                                    <a16:creationId xmlns:a16="http://schemas.microsoft.com/office/drawing/2014/main" id="{89A4D41C-6A4A-8646-93E3-0CF09EE86330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400876" y="2998100"/>
                                <a:ext cx="53732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600" dirty="0"/>
                                  <a:t>RMSE: 4.10</a:t>
                                </a:r>
                              </a:p>
                              <a:p>
                                <a:r>
                                  <a:rPr lang="en-US" sz="600" dirty="0"/>
                                  <a:t>R2: 0.82</a:t>
                                </a:r>
                              </a:p>
                              <a:p>
                                <a:r>
                                  <a:rPr lang="en-US" sz="600" dirty="0"/>
                                  <a:t>MAE: 2.78</a:t>
                                </a:r>
                              </a:p>
                            </p:txBody>
                          </p:sp>
                          <p:sp>
                            <p:nvSpPr>
                              <p:cNvPr id="28" name="TextBox 27">
                                <a:extLst>
                                  <a:ext uri="{FF2B5EF4-FFF2-40B4-BE49-F238E27FC236}">
                                    <a16:creationId xmlns:a16="http://schemas.microsoft.com/office/drawing/2014/main" id="{216977B1-5FAB-2E49-BEE7-A2B0758B190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472910" y="4867552"/>
                                <a:ext cx="537327" cy="369332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600" dirty="0"/>
                                  <a:t>RMSE: 4.90</a:t>
                                </a:r>
                              </a:p>
                              <a:p>
                                <a:r>
                                  <a:rPr lang="en-US" sz="600" dirty="0"/>
                                  <a:t>R2: 0.74</a:t>
                                </a:r>
                              </a:p>
                              <a:p>
                                <a:r>
                                  <a:rPr lang="en-US" sz="600" dirty="0"/>
                                  <a:t>MAE: 3.16</a:t>
                                </a:r>
                              </a:p>
                            </p:txBody>
                          </p:sp>
                        </p:grpSp>
                        <p:pic>
                          <p:nvPicPr>
                            <p:cNvPr id="31" name="Picture 30" descr="Chart, scatter chart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341F4213-0F91-9F47-8CC3-CA3B59C2B0B2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954113" y="4773647"/>
                              <a:ext cx="1673320" cy="168326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33" name="Picture 32" descr="Chart, scatter chart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FB879451-C47C-8D40-9EE4-DB97FC41FC3A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017873" y="2910274"/>
                              <a:ext cx="1763833" cy="1769787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sp>
                        <p:nvSpPr>
                          <p:cNvPr id="35" name="TextBox 34">
                            <a:extLst>
                              <a:ext uri="{FF2B5EF4-FFF2-40B4-BE49-F238E27FC236}">
                                <a16:creationId xmlns:a16="http://schemas.microsoft.com/office/drawing/2014/main" id="{D6665A9C-37B9-ED48-BB88-15D62B072C4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26746" y="3014058"/>
                            <a:ext cx="5549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600" dirty="0"/>
                              <a:t>RMSE: 4.16 </a:t>
                            </a:r>
                          </a:p>
                          <a:p>
                            <a:r>
                              <a:rPr lang="en-US" sz="600" dirty="0"/>
                              <a:t>R2: 0.80</a:t>
                            </a:r>
                          </a:p>
                          <a:p>
                            <a:r>
                              <a:rPr lang="en-US" sz="600" dirty="0"/>
                              <a:t>MAE: 2.94</a:t>
                            </a:r>
                          </a:p>
                        </p:txBody>
                      </p:sp>
                      <p:sp>
                        <p:nvSpPr>
                          <p:cNvPr id="36" name="TextBox 35">
                            <a:extLst>
                              <a:ext uri="{FF2B5EF4-FFF2-40B4-BE49-F238E27FC236}">
                                <a16:creationId xmlns:a16="http://schemas.microsoft.com/office/drawing/2014/main" id="{6FD4CAA5-E7D1-0F45-A064-C4A38FE149A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71392" y="4818163"/>
                            <a:ext cx="554960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sz="600" dirty="0"/>
                              <a:t>RMSE: 4.93 </a:t>
                            </a:r>
                          </a:p>
                          <a:p>
                            <a:r>
                              <a:rPr lang="en-US" sz="600" dirty="0"/>
                              <a:t>R2: 0.73</a:t>
                            </a:r>
                          </a:p>
                          <a:p>
                            <a:r>
                              <a:rPr lang="en-US" sz="600" dirty="0"/>
                              <a:t>MAE: 3.40</a:t>
                            </a:r>
                          </a:p>
                        </p:txBody>
                      </p:sp>
                    </p:grpSp>
                    <p:pic>
                      <p:nvPicPr>
                        <p:cNvPr id="39" name="Picture 38" descr="Chart, scatter char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0EBC20A-31D7-5C40-A3DE-16427FC7887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803692" y="2862388"/>
                          <a:ext cx="1826452" cy="1646744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42" name="Picture 41" descr="Chart, scatter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5C642224-97F1-1C41-9C96-B53E6AC7C9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03693" y="4590204"/>
                        <a:ext cx="1704277" cy="1646744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85C68ECD-7E00-1241-9AC7-47328AAC4F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32996" y="2947764"/>
                      <a:ext cx="564440" cy="37977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600" dirty="0"/>
                        <a:t>RMSE: 4.87</a:t>
                      </a:r>
                    </a:p>
                    <a:p>
                      <a:r>
                        <a:rPr lang="en-US" sz="600" dirty="0"/>
                        <a:t>R2: 0.79</a:t>
                      </a:r>
                    </a:p>
                    <a:p>
                      <a:r>
                        <a:rPr lang="en-US" sz="600" dirty="0"/>
                        <a:t>MAE: 3.34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93CC9CF9-476C-D143-9BB0-E9BF961937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23838" y="4658132"/>
                      <a:ext cx="601486" cy="37977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600" dirty="0"/>
                        <a:t>RMSE: 5.53  </a:t>
                      </a:r>
                    </a:p>
                    <a:p>
                      <a:r>
                        <a:rPr lang="en-US" sz="600" dirty="0"/>
                        <a:t>R2: 0.73</a:t>
                      </a:r>
                    </a:p>
                    <a:p>
                      <a:r>
                        <a:rPr lang="en-US" sz="600" dirty="0"/>
                        <a:t>MAE: 3.73</a:t>
                      </a:r>
                    </a:p>
                  </p:txBody>
                </p:sp>
              </p:grpSp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07A5D0EA-9F98-EE47-90D1-42B0FC79A4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230272" y="2862102"/>
                    <a:ext cx="1770334" cy="1571498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32C67D60-71CD-7F43-95D2-47F58B1727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243485" y="4517690"/>
                    <a:ext cx="1629621" cy="16517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4F38286-CD07-BF4E-83F4-FA9D8340DC38}"/>
                    </a:ext>
                  </a:extLst>
                </p:cNvPr>
                <p:cNvSpPr txBox="1"/>
                <p:nvPr/>
              </p:nvSpPr>
              <p:spPr>
                <a:xfrm>
                  <a:off x="9414785" y="2973224"/>
                  <a:ext cx="554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RMSE:  5.31</a:t>
                  </a:r>
                </a:p>
                <a:p>
                  <a:r>
                    <a:rPr lang="en-US" sz="600" dirty="0"/>
                    <a:t>R2: 0.86</a:t>
                  </a:r>
                </a:p>
                <a:p>
                  <a:r>
                    <a:rPr lang="en-US" sz="600" dirty="0"/>
                    <a:t>MAE: 3.50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546A7A2-5F3B-1943-9DB5-0AD7E24C77E4}"/>
                    </a:ext>
                  </a:extLst>
                </p:cNvPr>
                <p:cNvSpPr txBox="1"/>
                <p:nvPr/>
              </p:nvSpPr>
              <p:spPr>
                <a:xfrm>
                  <a:off x="9518995" y="4625517"/>
                  <a:ext cx="5373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/>
                    <a:t>RMSE: 6.65</a:t>
                  </a:r>
                </a:p>
                <a:p>
                  <a:r>
                    <a:rPr lang="en-US" sz="600" dirty="0"/>
                    <a:t>R2: 0.78</a:t>
                  </a:r>
                </a:p>
                <a:p>
                  <a:r>
                    <a:rPr lang="en-US" sz="600" dirty="0"/>
                    <a:t>MAE: 4.15</a:t>
                  </a: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8767082-AEEF-7C4A-BC48-323717A5D294}"/>
                  </a:ext>
                </a:extLst>
              </p:cNvPr>
              <p:cNvSpPr txBox="1"/>
              <p:nvPr/>
            </p:nvSpPr>
            <p:spPr>
              <a:xfrm>
                <a:off x="1160635" y="2878762"/>
                <a:ext cx="39786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(f.1)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A4C42C-1142-FB4A-833E-248375F504D9}"/>
                  </a:ext>
                </a:extLst>
              </p:cNvPr>
              <p:cNvSpPr txBox="1"/>
              <p:nvPr/>
            </p:nvSpPr>
            <p:spPr>
              <a:xfrm>
                <a:off x="2899674" y="2877188"/>
                <a:ext cx="4203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(g.1)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19CADB-2E4F-1945-8325-2F91A8AB1592}"/>
                  </a:ext>
                </a:extLst>
              </p:cNvPr>
              <p:cNvSpPr txBox="1"/>
              <p:nvPr/>
            </p:nvSpPr>
            <p:spPr>
              <a:xfrm>
                <a:off x="4679716" y="2888009"/>
                <a:ext cx="4267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(h.1)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93CE9DA-9E51-F74B-B38C-530757E1C0A1}"/>
                  </a:ext>
                </a:extLst>
              </p:cNvPr>
              <p:cNvSpPr txBox="1"/>
              <p:nvPr/>
            </p:nvSpPr>
            <p:spPr>
              <a:xfrm>
                <a:off x="6405074" y="2904592"/>
                <a:ext cx="3882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(i.1)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3076B75-0197-5944-965E-45E8F0AA308A}"/>
                  </a:ext>
                </a:extLst>
              </p:cNvPr>
              <p:cNvSpPr txBox="1"/>
              <p:nvPr/>
            </p:nvSpPr>
            <p:spPr>
              <a:xfrm>
                <a:off x="8224741" y="2906210"/>
                <a:ext cx="3898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(j.1)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7AD088A-67DE-FC4D-935C-0AD04A80D87C}"/>
                </a:ext>
              </a:extLst>
            </p:cNvPr>
            <p:cNvSpPr txBox="1"/>
            <p:nvPr/>
          </p:nvSpPr>
          <p:spPr>
            <a:xfrm>
              <a:off x="1160635" y="4736069"/>
              <a:ext cx="3978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(f.2)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F0FFA53-B98C-C64F-9603-C6F79716D78E}"/>
                </a:ext>
              </a:extLst>
            </p:cNvPr>
            <p:cNvSpPr txBox="1"/>
            <p:nvPr/>
          </p:nvSpPr>
          <p:spPr>
            <a:xfrm>
              <a:off x="2899674" y="4734495"/>
              <a:ext cx="4203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(g.2)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C3E3437-67B3-3C4A-A353-EA4E58E11B71}"/>
                </a:ext>
              </a:extLst>
            </p:cNvPr>
            <p:cNvSpPr txBox="1"/>
            <p:nvPr/>
          </p:nvSpPr>
          <p:spPr>
            <a:xfrm>
              <a:off x="4679716" y="4745316"/>
              <a:ext cx="426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(h.2)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D709232-E2AF-CA4D-95ED-020D70BB6CB1}"/>
                </a:ext>
              </a:extLst>
            </p:cNvPr>
            <p:cNvSpPr txBox="1"/>
            <p:nvPr/>
          </p:nvSpPr>
          <p:spPr>
            <a:xfrm>
              <a:off x="6456836" y="4772433"/>
              <a:ext cx="3882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(i.2)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37ECF0B-CC42-BA43-9C30-96D69DC327D1}"/>
                </a:ext>
              </a:extLst>
            </p:cNvPr>
            <p:cNvSpPr txBox="1"/>
            <p:nvPr/>
          </p:nvSpPr>
          <p:spPr>
            <a:xfrm>
              <a:off x="8224741" y="4763517"/>
              <a:ext cx="3898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(j.2)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38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A8A3DC-83C9-CA4B-9772-D5D2EDCC22D8}"/>
              </a:ext>
            </a:extLst>
          </p:cNvPr>
          <p:cNvGrpSpPr/>
          <p:nvPr/>
        </p:nvGrpSpPr>
        <p:grpSpPr>
          <a:xfrm>
            <a:off x="802349" y="297653"/>
            <a:ext cx="10587302" cy="6262693"/>
            <a:chOff x="514894" y="232997"/>
            <a:chExt cx="11162212" cy="639200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43C750-ECA9-5041-A8EC-6C4CFF2EC135}"/>
                </a:ext>
              </a:extLst>
            </p:cNvPr>
            <p:cNvGrpSpPr/>
            <p:nvPr/>
          </p:nvGrpSpPr>
          <p:grpSpPr>
            <a:xfrm>
              <a:off x="514894" y="232997"/>
              <a:ext cx="11162212" cy="6392005"/>
              <a:chOff x="655254" y="301560"/>
              <a:chExt cx="10855891" cy="6359733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2A8C324-5996-0245-9DE3-E5007B096AF0}"/>
                  </a:ext>
                </a:extLst>
              </p:cNvPr>
              <p:cNvGrpSpPr/>
              <p:nvPr/>
            </p:nvGrpSpPr>
            <p:grpSpPr>
              <a:xfrm>
                <a:off x="655254" y="301560"/>
                <a:ext cx="10665563" cy="6359733"/>
                <a:chOff x="655254" y="301560"/>
                <a:chExt cx="10665563" cy="6359733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89548CCD-95BE-0F41-B2B6-E829478CD783}"/>
                    </a:ext>
                  </a:extLst>
                </p:cNvPr>
                <p:cNvGrpSpPr/>
                <p:nvPr/>
              </p:nvGrpSpPr>
              <p:grpSpPr>
                <a:xfrm>
                  <a:off x="655254" y="301560"/>
                  <a:ext cx="10665563" cy="6359733"/>
                  <a:chOff x="689760" y="469334"/>
                  <a:chExt cx="10665563" cy="635973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D353A274-5C88-B043-81D4-9B9E67A2E6D0}"/>
                      </a:ext>
                    </a:extLst>
                  </p:cNvPr>
                  <p:cNvGrpSpPr/>
                  <p:nvPr/>
                </p:nvGrpSpPr>
                <p:grpSpPr>
                  <a:xfrm>
                    <a:off x="689760" y="469334"/>
                    <a:ext cx="10665563" cy="6359733"/>
                    <a:chOff x="776025" y="294089"/>
                    <a:chExt cx="10665563" cy="6359733"/>
                  </a:xfrm>
                </p:grpSpPr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62DBD2F1-1200-0F4A-80C4-9CE0F19DD8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6025" y="294089"/>
                      <a:ext cx="10665563" cy="6359733"/>
                      <a:chOff x="1055163" y="363647"/>
                      <a:chExt cx="9667470" cy="6359733"/>
                    </a:xfrm>
                  </p:grpSpPr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BCF4022E-DB38-1349-A3EF-17D6D5BC8B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55163" y="363647"/>
                        <a:ext cx="9667470" cy="6359733"/>
                        <a:chOff x="917410" y="455450"/>
                        <a:chExt cx="9779344" cy="6147157"/>
                      </a:xfrm>
                    </p:grpSpPr>
                    <p:grpSp>
                      <p:nvGrpSpPr>
                        <p:cNvPr id="65" name="Group 64">
                          <a:extLst>
                            <a:ext uri="{FF2B5EF4-FFF2-40B4-BE49-F238E27FC236}">
                              <a16:creationId xmlns:a16="http://schemas.microsoft.com/office/drawing/2014/main" id="{465ABA77-0418-B64F-85F3-E9BB70B660B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17410" y="455450"/>
                          <a:ext cx="9779344" cy="6147157"/>
                          <a:chOff x="908397" y="607959"/>
                          <a:chExt cx="9618014" cy="5877760"/>
                        </a:xfrm>
                      </p:grpSpPr>
                      <p:grpSp>
                        <p:nvGrpSpPr>
                          <p:cNvPr id="60" name="Group 59">
                            <a:extLst>
                              <a:ext uri="{FF2B5EF4-FFF2-40B4-BE49-F238E27FC236}">
                                <a16:creationId xmlns:a16="http://schemas.microsoft.com/office/drawing/2014/main" id="{22A314DE-25E3-B54D-9224-A856767BC33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08397" y="607959"/>
                            <a:ext cx="9618014" cy="4041927"/>
                            <a:chOff x="908397" y="607959"/>
                            <a:chExt cx="9618014" cy="4041927"/>
                          </a:xfrm>
                        </p:grpSpPr>
                        <p:grpSp>
                          <p:nvGrpSpPr>
                            <p:cNvPr id="5" name="Group 4">
                              <a:extLst>
                                <a:ext uri="{FF2B5EF4-FFF2-40B4-BE49-F238E27FC236}">
                                  <a16:creationId xmlns:a16="http://schemas.microsoft.com/office/drawing/2014/main" id="{627B1EB0-B44E-8547-B078-4EF761D0E33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08397" y="607959"/>
                              <a:ext cx="9618014" cy="4041927"/>
                              <a:chOff x="1182025" y="1207826"/>
                              <a:chExt cx="8906324" cy="3804017"/>
                            </a:xfrm>
                          </p:grpSpPr>
                          <p:grpSp>
                            <p:nvGrpSpPr>
                              <p:cNvPr id="6" name="Group 5">
                                <a:extLst>
                                  <a:ext uri="{FF2B5EF4-FFF2-40B4-BE49-F238E27FC236}">
                                    <a16:creationId xmlns:a16="http://schemas.microsoft.com/office/drawing/2014/main" id="{EE326016-63C2-584C-AA82-8083F85D115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182025" y="1207826"/>
                                <a:ext cx="8906324" cy="1956558"/>
                                <a:chOff x="1182025" y="1207826"/>
                                <a:chExt cx="8906324" cy="1956558"/>
                              </a:xfrm>
                            </p:grpSpPr>
                            <p:grpSp>
                              <p:nvGrpSpPr>
                                <p:cNvPr id="45" name="Group 44">
                                  <a:extLst>
                                    <a:ext uri="{FF2B5EF4-FFF2-40B4-BE49-F238E27FC236}">
                                      <a16:creationId xmlns:a16="http://schemas.microsoft.com/office/drawing/2014/main" id="{7F9D0B2B-E5A5-0847-9F4C-B14705B41353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182025" y="1207826"/>
                                  <a:ext cx="8906324" cy="1956558"/>
                                  <a:chOff x="763881" y="999710"/>
                                  <a:chExt cx="10095343" cy="2184098"/>
                                </a:xfrm>
                              </p:grpSpPr>
                              <p:pic>
                                <p:nvPicPr>
                                  <p:cNvPr id="48" name="Picture 47" descr="Chart, scatter chart&#10;&#10;Description automatically generated">
                                    <a:extLst>
                                      <a:ext uri="{FF2B5EF4-FFF2-40B4-BE49-F238E27FC236}">
                                        <a16:creationId xmlns:a16="http://schemas.microsoft.com/office/drawing/2014/main" id="{3E220696-7898-AB40-94B8-1DD97EF58E73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2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763881" y="1056836"/>
                                    <a:ext cx="2119369" cy="20764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49" name="Picture 48" descr="Chart, scatter chart&#10;&#10;Description automatically generated">
                                    <a:extLst>
                                      <a:ext uri="{FF2B5EF4-FFF2-40B4-BE49-F238E27FC236}">
                                        <a16:creationId xmlns:a16="http://schemas.microsoft.com/office/drawing/2014/main" id="{F7EA53FE-45D7-4547-BCC6-E679FA50B889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3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2751406" y="1056836"/>
                                    <a:ext cx="2119369" cy="20764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50" name="Picture 49" descr="Chart, scatter chart&#10;&#10;Description automatically generated">
                                    <a:extLst>
                                      <a:ext uri="{FF2B5EF4-FFF2-40B4-BE49-F238E27FC236}">
                                        <a16:creationId xmlns:a16="http://schemas.microsoft.com/office/drawing/2014/main" id="{65CB3C40-031C-0842-88A6-1738E500A9B9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4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746097" y="1069732"/>
                                    <a:ext cx="2119369" cy="207641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51" name="Picture 50" descr="Chart&#10;&#10;Description automatically generated">
                                    <a:extLst>
                                      <a:ext uri="{FF2B5EF4-FFF2-40B4-BE49-F238E27FC236}">
                                        <a16:creationId xmlns:a16="http://schemas.microsoft.com/office/drawing/2014/main" id="{157BF5AB-A21C-7B4A-BCA5-232F749EF8BE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5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6729001" y="1036400"/>
                                    <a:ext cx="2119370" cy="2147408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52" name="Picture 51" descr="Chart&#10;&#10;Description automatically generated">
                                    <a:extLst>
                                      <a:ext uri="{FF2B5EF4-FFF2-40B4-BE49-F238E27FC236}">
                                        <a16:creationId xmlns:a16="http://schemas.microsoft.com/office/drawing/2014/main" id="{693B8451-033D-2846-BD2E-B37FB54F8A40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>
                                  <a:blip r:embed="rId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8739853" y="999710"/>
                                    <a:ext cx="2119371" cy="2147409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sp>
                                <p:nvSpPr>
                                  <p:cNvPr id="53" name="TextBox 52">
                                    <a:extLst>
                                      <a:ext uri="{FF2B5EF4-FFF2-40B4-BE49-F238E27FC236}">
                                        <a16:creationId xmlns:a16="http://schemas.microsoft.com/office/drawing/2014/main" id="{7F685ABA-655A-CC4A-B7A2-0A2A27E89870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778798" y="1054105"/>
                                    <a:ext cx="267390" cy="22300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900" dirty="0"/>
                                      <a:t>(f)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54" name="TextBox 53">
                                    <a:extLst>
                                      <a:ext uri="{FF2B5EF4-FFF2-40B4-BE49-F238E27FC236}">
                                        <a16:creationId xmlns:a16="http://schemas.microsoft.com/office/drawing/2014/main" id="{A7BED3D3-4C5E-C64A-9AEE-C055AF1C47B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2758010" y="1027197"/>
                                    <a:ext cx="285098" cy="22300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900" dirty="0"/>
                                      <a:t>(g)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55" name="TextBox 54">
                                    <a:extLst>
                                      <a:ext uri="{FF2B5EF4-FFF2-40B4-BE49-F238E27FC236}">
                                        <a16:creationId xmlns:a16="http://schemas.microsoft.com/office/drawing/2014/main" id="{A3114899-8C51-BE4B-96DA-4437023562B3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4732782" y="1025904"/>
                                    <a:ext cx="291000" cy="22300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900" dirty="0"/>
                                      <a:t>(h)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56" name="TextBox 55">
                                    <a:extLst>
                                      <a:ext uri="{FF2B5EF4-FFF2-40B4-BE49-F238E27FC236}">
                                        <a16:creationId xmlns:a16="http://schemas.microsoft.com/office/drawing/2014/main" id="{C4ABD183-7A24-C342-A3CD-06D1FEC60D22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6684165" y="1031383"/>
                                    <a:ext cx="260012" cy="22300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900" dirty="0"/>
                                      <a:t>(</a:t>
                                    </a:r>
                                    <a:r>
                                      <a:rPr lang="en-US" sz="900" dirty="0" err="1"/>
                                      <a:t>i</a:t>
                                    </a:r>
                                    <a:r>
                                      <a:rPr lang="en-US" sz="900" dirty="0"/>
                                      <a:t>)</a:t>
                                    </a:r>
                                  </a:p>
                                </p:txBody>
                              </p:sp>
                              <p:sp>
                                <p:nvSpPr>
                                  <p:cNvPr id="57" name="TextBox 56">
                                    <a:extLst>
                                      <a:ext uri="{FF2B5EF4-FFF2-40B4-BE49-F238E27FC236}">
                                        <a16:creationId xmlns:a16="http://schemas.microsoft.com/office/drawing/2014/main" id="{09CBE5B1-9FBE-FF44-8E08-1A0952F27F08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8752731" y="1031800"/>
                                    <a:ext cx="260012" cy="22300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rtlCol="0">
                                    <a:spAutoFit/>
                                  </a:bodyPr>
                                  <a:lstStyle/>
                                  <a:p>
                                    <a:r>
                                      <a:rPr lang="en-US" sz="900" dirty="0"/>
                                      <a:t>(j)</a:t>
                                    </a: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3" name="TextBox 12">
                                  <a:extLst>
                                    <a:ext uri="{FF2B5EF4-FFF2-40B4-BE49-F238E27FC236}">
                                      <a16:creationId xmlns:a16="http://schemas.microsoft.com/office/drawing/2014/main" id="{F1549D36-839C-1A41-8115-003A8FFC8F24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1189037" y="2918163"/>
                                  <a:ext cx="306197" cy="19976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(f.1)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4" name="TextBox 13">
                                  <a:extLst>
                                    <a:ext uri="{FF2B5EF4-FFF2-40B4-BE49-F238E27FC236}">
                                      <a16:creationId xmlns:a16="http://schemas.microsoft.com/office/drawing/2014/main" id="{EA2DF853-60B2-1F45-A0FA-C3C400AED747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2940609" y="2918163"/>
                                  <a:ext cx="321819" cy="19976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(g.1)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6" name="TextBox 15">
                                  <a:extLst>
                                    <a:ext uri="{FF2B5EF4-FFF2-40B4-BE49-F238E27FC236}">
                                      <a16:creationId xmlns:a16="http://schemas.microsoft.com/office/drawing/2014/main" id="{AB2D8976-B36C-C44D-A192-5AE767F98BA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6405024" y="2957425"/>
                                  <a:ext cx="299689" cy="19976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(i.1)</a:t>
                                  </a:r>
                                </a:p>
                              </p:txBody>
                            </p:sp>
                            <p:sp>
                              <p:nvSpPr>
                                <p:cNvPr id="17" name="TextBox 16">
                                  <a:extLst>
                                    <a:ext uri="{FF2B5EF4-FFF2-40B4-BE49-F238E27FC236}">
                                      <a16:creationId xmlns:a16="http://schemas.microsoft.com/office/drawing/2014/main" id="{53224EEA-E658-7442-8FE5-3E29396A742D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8241362" y="2926662"/>
                                  <a:ext cx="299689" cy="19976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rtlCol="0">
                                  <a:spAutoFit/>
                                </a:bodyPr>
                                <a:lstStyle/>
                                <a:p>
                                  <a:r>
                                    <a:rPr lang="en-US" sz="900" dirty="0"/>
                                    <a:t>(j.1)</a:t>
                                  </a:r>
                                </a:p>
                              </p:txBody>
                            </p:sp>
                          </p:grpSp>
                          <p:sp>
                            <p:nvSpPr>
                              <p:cNvPr id="7" name="TextBox 6">
                                <a:extLst>
                                  <a:ext uri="{FF2B5EF4-FFF2-40B4-BE49-F238E27FC236}">
                                    <a16:creationId xmlns:a16="http://schemas.microsoft.com/office/drawing/2014/main" id="{0D58A58B-08A0-4D4D-84A7-F5A6B9544E1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1189036" y="4803967"/>
                                <a:ext cx="306197" cy="19976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900" dirty="0"/>
                                  <a:t>(f.2)</a:t>
                                </a:r>
                              </a:p>
                            </p:txBody>
                          </p:sp>
                          <p:sp>
                            <p:nvSpPr>
                              <p:cNvPr id="8" name="TextBox 7">
                                <a:extLst>
                                  <a:ext uri="{FF2B5EF4-FFF2-40B4-BE49-F238E27FC236}">
                                    <a16:creationId xmlns:a16="http://schemas.microsoft.com/office/drawing/2014/main" id="{404B3B2D-0D38-1A41-8FDA-02649B540A34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926666" y="4803967"/>
                                <a:ext cx="321819" cy="19976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900" dirty="0"/>
                                  <a:t>(g.2)</a:t>
                                </a:r>
                              </a:p>
                            </p:txBody>
                          </p:sp>
                          <p:sp>
                            <p:nvSpPr>
                              <p:cNvPr id="9" name="TextBox 8">
                                <a:extLst>
                                  <a:ext uri="{FF2B5EF4-FFF2-40B4-BE49-F238E27FC236}">
                                    <a16:creationId xmlns:a16="http://schemas.microsoft.com/office/drawing/2014/main" id="{E6E8855C-20C1-7D46-BE57-30988732331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693765" y="4812076"/>
                                <a:ext cx="327027" cy="19976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900" dirty="0"/>
                                  <a:t>(h.2)</a:t>
                                </a:r>
                              </a:p>
                            </p:txBody>
                          </p:sp>
                          <p:sp>
                            <p:nvSpPr>
                              <p:cNvPr id="10" name="TextBox 9">
                                <a:extLst>
                                  <a:ext uri="{FF2B5EF4-FFF2-40B4-BE49-F238E27FC236}">
                                    <a16:creationId xmlns:a16="http://schemas.microsoft.com/office/drawing/2014/main" id="{10C9AF64-9142-984E-92F2-7BA2D8E2091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6456534" y="4812076"/>
                                <a:ext cx="299689" cy="19976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900" dirty="0"/>
                                  <a:t>(i.2)</a:t>
                                </a:r>
                              </a:p>
                            </p:txBody>
                          </p:sp>
                          <p:sp>
                            <p:nvSpPr>
                              <p:cNvPr id="11" name="TextBox 10">
                                <a:extLst>
                                  <a:ext uri="{FF2B5EF4-FFF2-40B4-BE49-F238E27FC236}">
                                    <a16:creationId xmlns:a16="http://schemas.microsoft.com/office/drawing/2014/main" id="{90C6CC24-379C-B848-9034-3E66EC48C566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8229957" y="4794518"/>
                                <a:ext cx="299689" cy="19976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900" dirty="0"/>
                                  <a:t>(j.2)</a:t>
                                </a:r>
                              </a:p>
                            </p:txBody>
                          </p:sp>
                        </p:grpSp>
                        <p:pic>
                          <p:nvPicPr>
                            <p:cNvPr id="59" name="Picture 58" descr="Chart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C9D35BD7-DB62-AD4D-B50E-9B786799502C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00683" y="2631958"/>
                              <a:ext cx="1899138" cy="1760332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64" name="Picture 63" descr="Chart, scatter chart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080E42EC-1D33-A943-A483-1BB876B5017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971627" y="4628311"/>
                            <a:ext cx="1926875" cy="1857408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67" name="Picture 66" descr="Char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42AA5571-8104-F942-AE4D-701321E41E8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959260" y="2579327"/>
                          <a:ext cx="1963690" cy="184101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9" name="Picture 68" descr="Chart, scatter chart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78AA842F-B8EA-D346-B821-2DBDF15CF77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914433" y="4648039"/>
                          <a:ext cx="2051785" cy="1954564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72" name="Picture 71" descr="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94183901-4867-1645-8195-E66F15DA019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9686" y="2568558"/>
                        <a:ext cx="1931167" cy="188973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4" name="Picture 73" descr="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285C508F-150E-6E41-A626-A751E33023F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19122" y="4701216"/>
                        <a:ext cx="2028314" cy="202215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77" name="Picture 76" descr="Chart&#10;&#10;Description automatically generated">
                      <a:extLst>
                        <a:ext uri="{FF2B5EF4-FFF2-40B4-BE49-F238E27FC236}">
                          <a16:creationId xmlns:a16="http://schemas.microsoft.com/office/drawing/2014/main" id="{4A70C83C-8431-D648-BC61-E77CCF26FB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7214678" y="2484054"/>
                      <a:ext cx="1987830" cy="1830463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0" name="Picture 79" descr="Chart&#10;&#10;Description automatically generated">
                    <a:extLst>
                      <a:ext uri="{FF2B5EF4-FFF2-40B4-BE49-F238E27FC236}">
                        <a16:creationId xmlns:a16="http://schemas.microsoft.com/office/drawing/2014/main" id="{D13CDB1D-840E-D641-805A-CFF00AB09E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56822" y="4806899"/>
                    <a:ext cx="2137485" cy="202215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Picture 84" descr="Char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CD9D2EA-E5D2-3B45-9458-0B566DD31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96384" y="2496534"/>
                  <a:ext cx="1980260" cy="1822519"/>
                </a:xfrm>
                <a:prstGeom prst="rect">
                  <a:avLst/>
                </a:prstGeom>
              </p:spPr>
            </p:pic>
          </p:grpSp>
          <p:pic>
            <p:nvPicPr>
              <p:cNvPr id="88" name="Picture 87" descr="Chart&#10;&#10;Description automatically generated">
                <a:extLst>
                  <a:ext uri="{FF2B5EF4-FFF2-40B4-BE49-F238E27FC236}">
                    <a16:creationId xmlns:a16="http://schemas.microsoft.com/office/drawing/2014/main" id="{11F229DB-F355-EF44-89F9-BCDE936ED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37930" y="4639126"/>
                <a:ext cx="2173215" cy="2018114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B6C614-B462-C741-AF02-1D0ECC355A69}"/>
                </a:ext>
              </a:extLst>
            </p:cNvPr>
            <p:cNvSpPr txBox="1"/>
            <p:nvPr/>
          </p:nvSpPr>
          <p:spPr>
            <a:xfrm>
              <a:off x="4843863" y="2219118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(h.1)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554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00764C-BD5E-F64B-A061-42B217FB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72" y="685800"/>
            <a:ext cx="3406308" cy="51054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Poisson Spatial Regression Mean Prediction Error (100 realizations)-Experiment 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3D7AEE-E019-A042-BEA6-0CDFC1BDAB56}"/>
              </a:ext>
            </a:extLst>
          </p:cNvPr>
          <p:cNvGrpSpPr/>
          <p:nvPr/>
        </p:nvGrpSpPr>
        <p:grpSpPr>
          <a:xfrm>
            <a:off x="5014643" y="588353"/>
            <a:ext cx="6160176" cy="5202848"/>
            <a:chOff x="5014643" y="588353"/>
            <a:chExt cx="6160176" cy="52028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39085E-4A3E-B944-B655-E2C3911921C3}"/>
                </a:ext>
              </a:extLst>
            </p:cNvPr>
            <p:cNvGrpSpPr/>
            <p:nvPr/>
          </p:nvGrpSpPr>
          <p:grpSpPr>
            <a:xfrm>
              <a:off x="5216447" y="685801"/>
              <a:ext cx="5958372" cy="5105400"/>
              <a:chOff x="5216447" y="685801"/>
              <a:chExt cx="6080284" cy="510540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5BEFD7D-42EA-A346-840F-EBAB5A041BDF}"/>
                  </a:ext>
                </a:extLst>
              </p:cNvPr>
              <p:cNvGrpSpPr/>
              <p:nvPr/>
            </p:nvGrpSpPr>
            <p:grpSpPr>
              <a:xfrm>
                <a:off x="5216447" y="685801"/>
                <a:ext cx="6080284" cy="5105401"/>
                <a:chOff x="4666807" y="1304532"/>
                <a:chExt cx="6503729" cy="5460953"/>
              </a:xfrm>
            </p:grpSpPr>
            <p:pic>
              <p:nvPicPr>
                <p:cNvPr id="5" name="Picture 4" descr="Chart&#10;&#10;Description automatically generated">
                  <a:extLst>
                    <a:ext uri="{FF2B5EF4-FFF2-40B4-BE49-F238E27FC236}">
                      <a16:creationId xmlns:a16="http://schemas.microsoft.com/office/drawing/2014/main" id="{E7F17896-524D-5E48-BCBC-79BFDEDD3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78326" y="1400225"/>
                  <a:ext cx="3126710" cy="2583960"/>
                </a:xfrm>
                <a:prstGeom prst="rect">
                  <a:avLst/>
                </a:prstGeom>
              </p:spPr>
            </p:pic>
            <p:pic>
              <p:nvPicPr>
                <p:cNvPr id="7" name="Picture 6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A03D8B67-2D30-A044-AFF3-8A9CF94024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805036" y="1304532"/>
                  <a:ext cx="3365500" cy="2781300"/>
                </a:xfrm>
                <a:prstGeom prst="rect">
                  <a:avLst/>
                </a:prstGeom>
              </p:spPr>
            </p:pic>
            <p:pic>
              <p:nvPicPr>
                <p:cNvPr id="9" name="Picture 8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A5441BCD-8583-C64A-9A59-5E29BE978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6807" y="3984185"/>
                  <a:ext cx="3365500" cy="2781300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Chart, histogram&#10;&#10;Description automatically generated">
                <a:extLst>
                  <a:ext uri="{FF2B5EF4-FFF2-40B4-BE49-F238E27FC236}">
                    <a16:creationId xmlns:a16="http://schemas.microsoft.com/office/drawing/2014/main" id="{096BA212-E493-AB4B-BBE9-C733677B3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0351" y="3238500"/>
                <a:ext cx="3035099" cy="25527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EC0492-846D-0646-A501-818E20682ED7}"/>
                </a:ext>
              </a:extLst>
            </p:cNvPr>
            <p:cNvSpPr txBox="1"/>
            <p:nvPr/>
          </p:nvSpPr>
          <p:spPr>
            <a:xfrm>
              <a:off x="5014643" y="593711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17D688-AEC5-E24E-96FE-F6975201FD69}"/>
                </a:ext>
              </a:extLst>
            </p:cNvPr>
            <p:cNvSpPr txBox="1"/>
            <p:nvPr/>
          </p:nvSpPr>
          <p:spPr>
            <a:xfrm>
              <a:off x="8082873" y="588353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8E035C-A472-2B40-AB2B-F3AA29E1A766}"/>
                </a:ext>
              </a:extLst>
            </p:cNvPr>
            <p:cNvSpPr txBox="1"/>
            <p:nvPr/>
          </p:nvSpPr>
          <p:spPr>
            <a:xfrm>
              <a:off x="5014643" y="3047350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7D62E0-C9C7-034B-B585-BF9CE8BCA774}"/>
                </a:ext>
              </a:extLst>
            </p:cNvPr>
            <p:cNvSpPr txBox="1"/>
            <p:nvPr/>
          </p:nvSpPr>
          <p:spPr>
            <a:xfrm>
              <a:off x="8082873" y="3056530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083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BF417-991A-D546-9618-8FA743C9C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100" b="1" dirty="0">
                <a:solidFill>
                  <a:srgbClr val="FFFFFF"/>
                </a:solidFill>
              </a:rPr>
              <a:t>Poisson Spatial Regression Mean Prediction Error (100 realizations)-Experiment 2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EB6910-1381-2D45-9C5E-27C5AF5D2A6F}"/>
              </a:ext>
            </a:extLst>
          </p:cNvPr>
          <p:cNvGrpSpPr/>
          <p:nvPr/>
        </p:nvGrpSpPr>
        <p:grpSpPr>
          <a:xfrm>
            <a:off x="4850674" y="341832"/>
            <a:ext cx="6606988" cy="6194612"/>
            <a:chOff x="2109189" y="1389530"/>
            <a:chExt cx="5423892" cy="49574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BE244A4-828A-AE4F-9819-A4D4C3853775}"/>
                </a:ext>
              </a:extLst>
            </p:cNvPr>
            <p:cNvGrpSpPr/>
            <p:nvPr/>
          </p:nvGrpSpPr>
          <p:grpSpPr>
            <a:xfrm>
              <a:off x="2109189" y="1389530"/>
              <a:ext cx="5423892" cy="4957482"/>
              <a:chOff x="2109189" y="1690688"/>
              <a:chExt cx="4709417" cy="465632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0C0DAC2-A1B6-3C4E-8341-7ED83C2C92F6}"/>
                  </a:ext>
                </a:extLst>
              </p:cNvPr>
              <p:cNvGrpSpPr/>
              <p:nvPr/>
            </p:nvGrpSpPr>
            <p:grpSpPr>
              <a:xfrm>
                <a:off x="2109189" y="1690688"/>
                <a:ext cx="4709417" cy="4656324"/>
                <a:chOff x="2109190" y="1919353"/>
                <a:chExt cx="4275304" cy="4018925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E158D131-E61E-2C4C-8292-AC5368F4FA43}"/>
                    </a:ext>
                  </a:extLst>
                </p:cNvPr>
                <p:cNvGrpSpPr/>
                <p:nvPr/>
              </p:nvGrpSpPr>
              <p:grpSpPr>
                <a:xfrm>
                  <a:off x="2284879" y="2079812"/>
                  <a:ext cx="4099615" cy="3858466"/>
                  <a:chOff x="733986" y="1690688"/>
                  <a:chExt cx="3702861" cy="3476624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8279305B-044D-4443-BC31-FCAFA1513862}"/>
                      </a:ext>
                    </a:extLst>
                  </p:cNvPr>
                  <p:cNvGrpSpPr/>
                  <p:nvPr/>
                </p:nvGrpSpPr>
                <p:grpSpPr>
                  <a:xfrm>
                    <a:off x="733986" y="1690688"/>
                    <a:ext cx="3669006" cy="1738312"/>
                    <a:chOff x="733986" y="1690688"/>
                    <a:chExt cx="3669006" cy="1738312"/>
                  </a:xfrm>
                </p:grpSpPr>
                <p:pic>
                  <p:nvPicPr>
                    <p:cNvPr id="5" name="Picture 4" descr="Chart&#10;&#10;Description automatically generated">
                      <a:extLst>
                        <a:ext uri="{FF2B5EF4-FFF2-40B4-BE49-F238E27FC236}">
                          <a16:creationId xmlns:a16="http://schemas.microsoft.com/office/drawing/2014/main" id="{6D042015-B392-DB42-903E-73B68C9502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733986" y="1690688"/>
                      <a:ext cx="1834503" cy="173831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 descr="Chart&#10;&#10;Description automatically generated">
                      <a:extLst>
                        <a:ext uri="{FF2B5EF4-FFF2-40B4-BE49-F238E27FC236}">
                          <a16:creationId xmlns:a16="http://schemas.microsoft.com/office/drawing/2014/main" id="{B0C04800-A523-E442-9150-CFA3C1B257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568489" y="1690688"/>
                      <a:ext cx="1834503" cy="173831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61913598-38B9-0F47-A39D-B642B798B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34635" y="3428998"/>
                    <a:ext cx="1902212" cy="173831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7A6BB65-6D37-D943-9E38-8B99E69DFA0F}"/>
                    </a:ext>
                  </a:extLst>
                </p:cNvPr>
                <p:cNvSpPr txBox="1"/>
                <p:nvPr/>
              </p:nvSpPr>
              <p:spPr>
                <a:xfrm>
                  <a:off x="2109190" y="1941312"/>
                  <a:ext cx="3513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200" dirty="0"/>
                    <a:t>(a)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00E7B4-A992-6145-ACBB-696A862E88FF}"/>
                    </a:ext>
                  </a:extLst>
                </p:cNvPr>
                <p:cNvSpPr txBox="1"/>
                <p:nvPr/>
              </p:nvSpPr>
              <p:spPr>
                <a:xfrm>
                  <a:off x="4060155" y="1919353"/>
                  <a:ext cx="3577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rm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200"/>
                    <a:t>(b)</a:t>
                  </a:r>
                </a:p>
              </p:txBody>
            </p:sp>
          </p:grpSp>
          <p:pic>
            <p:nvPicPr>
              <p:cNvPr id="23" name="Picture 22" descr="Chart, histogram&#10;&#10;Description automatically generated">
                <a:extLst>
                  <a:ext uri="{FF2B5EF4-FFF2-40B4-BE49-F238E27FC236}">
                    <a16:creationId xmlns:a16="http://schemas.microsoft.com/office/drawing/2014/main" id="{18C3610E-C68C-8F46-9333-8D29A6FE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8303" y="4111801"/>
                <a:ext cx="2068163" cy="2134169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2CFBEA-718A-3140-80DA-811D64B59309}"/>
                </a:ext>
              </a:extLst>
            </p:cNvPr>
            <p:cNvSpPr txBox="1"/>
            <p:nvPr/>
          </p:nvSpPr>
          <p:spPr>
            <a:xfrm>
              <a:off x="2136969" y="3778597"/>
              <a:ext cx="435611" cy="341688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/>
                <a:t>(c)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B261B0-3B0F-1D43-83F9-C73D5B51D28D}"/>
                </a:ext>
              </a:extLst>
            </p:cNvPr>
            <p:cNvSpPr txBox="1"/>
            <p:nvPr/>
          </p:nvSpPr>
          <p:spPr>
            <a:xfrm>
              <a:off x="4597822" y="3778597"/>
              <a:ext cx="357790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880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D2B4B-14EF-8F42-A5B8-DBC5C7A7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US" sz="3100" b="1" dirty="0">
                <a:solidFill>
                  <a:srgbClr val="FFFFFF"/>
                </a:solidFill>
              </a:rPr>
              <a:t>Poisson Spatial Regression Model Parameter Estimation Comparison (100 realizations)-Experiment 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E15820-2D6A-0346-BB83-7572A6FB9612}"/>
              </a:ext>
            </a:extLst>
          </p:cNvPr>
          <p:cNvGrpSpPr/>
          <p:nvPr/>
        </p:nvGrpSpPr>
        <p:grpSpPr>
          <a:xfrm>
            <a:off x="1414726" y="1924820"/>
            <a:ext cx="8482309" cy="4108427"/>
            <a:chOff x="620134" y="1105026"/>
            <a:chExt cx="10086853" cy="52532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74FEAF-F910-6F4D-95AE-CEC5BC87248C}"/>
                </a:ext>
              </a:extLst>
            </p:cNvPr>
            <p:cNvGrpSpPr/>
            <p:nvPr/>
          </p:nvGrpSpPr>
          <p:grpSpPr>
            <a:xfrm>
              <a:off x="895793" y="1222746"/>
              <a:ext cx="4624426" cy="2206254"/>
              <a:chOff x="787547" y="1222746"/>
              <a:chExt cx="6731000" cy="2971800"/>
            </a:xfrm>
          </p:grpSpPr>
          <p:pic>
            <p:nvPicPr>
              <p:cNvPr id="5" name="Picture 4" descr="Chart, histogram&#10;&#10;Description automatically generated">
                <a:extLst>
                  <a:ext uri="{FF2B5EF4-FFF2-40B4-BE49-F238E27FC236}">
                    <a16:creationId xmlns:a16="http://schemas.microsoft.com/office/drawing/2014/main" id="{A119EF77-DDAC-0A40-B1BD-0CBA3A822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53047" y="1222746"/>
                <a:ext cx="3365500" cy="2971800"/>
              </a:xfrm>
              <a:prstGeom prst="rect">
                <a:avLst/>
              </a:prstGeom>
            </p:spPr>
          </p:pic>
          <p:pic>
            <p:nvPicPr>
              <p:cNvPr id="7" name="Picture 6" descr="Chart, histogram&#10;&#10;Description automatically generated">
                <a:extLst>
                  <a:ext uri="{FF2B5EF4-FFF2-40B4-BE49-F238E27FC236}">
                    <a16:creationId xmlns:a16="http://schemas.microsoft.com/office/drawing/2014/main" id="{C51667B3-3115-A547-A22C-4BCBC4A00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547" y="1222746"/>
                <a:ext cx="3365500" cy="29718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021283-AC1C-714B-977E-FDE1D9EE7BB8}"/>
                </a:ext>
              </a:extLst>
            </p:cNvPr>
            <p:cNvGrpSpPr/>
            <p:nvPr/>
          </p:nvGrpSpPr>
          <p:grpSpPr>
            <a:xfrm>
              <a:off x="6363439" y="1222746"/>
              <a:ext cx="4343548" cy="2206254"/>
              <a:chOff x="4413250" y="1943100"/>
              <a:chExt cx="6253494" cy="2971800"/>
            </a:xfrm>
          </p:grpSpPr>
          <p:pic>
            <p:nvPicPr>
              <p:cNvPr id="10" name="Picture 9" descr="Chart, histogram&#10;&#10;Description automatically generated">
                <a:extLst>
                  <a:ext uri="{FF2B5EF4-FFF2-40B4-BE49-F238E27FC236}">
                    <a16:creationId xmlns:a16="http://schemas.microsoft.com/office/drawing/2014/main" id="{EBDF8E08-8BF7-E04F-869B-76CF5C988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3250" y="1943100"/>
                <a:ext cx="3365500" cy="2971800"/>
              </a:xfrm>
              <a:prstGeom prst="rect">
                <a:avLst/>
              </a:prstGeom>
            </p:spPr>
          </p:pic>
          <p:pic>
            <p:nvPicPr>
              <p:cNvPr id="12" name="Picture 11" descr="Chart, histogram&#10;&#10;Description automatically generated">
                <a:extLst>
                  <a:ext uri="{FF2B5EF4-FFF2-40B4-BE49-F238E27FC236}">
                    <a16:creationId xmlns:a16="http://schemas.microsoft.com/office/drawing/2014/main" id="{CB26B3C5-1039-C842-8CAB-164729512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1244" y="1943100"/>
                <a:ext cx="3365500" cy="29718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EF326A-3B8C-EF43-8B6B-A9CC34CC358C}"/>
                </a:ext>
              </a:extLst>
            </p:cNvPr>
            <p:cNvGrpSpPr/>
            <p:nvPr/>
          </p:nvGrpSpPr>
          <p:grpSpPr>
            <a:xfrm>
              <a:off x="895794" y="4152014"/>
              <a:ext cx="4624424" cy="2206254"/>
              <a:chOff x="4413250" y="1943100"/>
              <a:chExt cx="6484492" cy="2971800"/>
            </a:xfrm>
          </p:grpSpPr>
          <p:pic>
            <p:nvPicPr>
              <p:cNvPr id="15" name="Picture 14" descr="Chart, histogram&#10;&#10;Description automatically generated">
                <a:extLst>
                  <a:ext uri="{FF2B5EF4-FFF2-40B4-BE49-F238E27FC236}">
                    <a16:creationId xmlns:a16="http://schemas.microsoft.com/office/drawing/2014/main" id="{E7F404B2-1A0B-104C-AC05-35D2C624F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3250" y="1943100"/>
                <a:ext cx="3365500" cy="2971800"/>
              </a:xfrm>
              <a:prstGeom prst="rect">
                <a:avLst/>
              </a:prstGeom>
            </p:spPr>
          </p:pic>
          <p:pic>
            <p:nvPicPr>
              <p:cNvPr id="17" name="Picture 16" descr="Chart, histogram&#10;&#10;Description automatically generated">
                <a:extLst>
                  <a:ext uri="{FF2B5EF4-FFF2-40B4-BE49-F238E27FC236}">
                    <a16:creationId xmlns:a16="http://schemas.microsoft.com/office/drawing/2014/main" id="{15CCF7EA-9DC9-5E40-BC60-6E5BED448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2242" y="1943100"/>
                <a:ext cx="3365500" cy="29718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784C3A-4CDD-454E-BBFF-39215F1F3077}"/>
                </a:ext>
              </a:extLst>
            </p:cNvPr>
            <p:cNvSpPr txBox="1"/>
            <p:nvPr/>
          </p:nvSpPr>
          <p:spPr>
            <a:xfrm>
              <a:off x="620134" y="1113379"/>
              <a:ext cx="312741" cy="23543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/>
                <a:t>(a)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D3EE44-98A0-9C49-A074-7732BD6E6A93}"/>
                </a:ext>
              </a:extLst>
            </p:cNvPr>
            <p:cNvSpPr txBox="1"/>
            <p:nvPr/>
          </p:nvSpPr>
          <p:spPr>
            <a:xfrm>
              <a:off x="6203834" y="1105026"/>
              <a:ext cx="312741" cy="23543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/>
                <a:t>(b)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0F26D3-3107-CE4C-90A1-5DD1D09DF441}"/>
                </a:ext>
              </a:extLst>
            </p:cNvPr>
            <p:cNvSpPr txBox="1"/>
            <p:nvPr/>
          </p:nvSpPr>
          <p:spPr>
            <a:xfrm>
              <a:off x="620134" y="3916577"/>
              <a:ext cx="312741" cy="23543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/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89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23DB6-CD40-8349-AA9D-D05394F3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Poisson Spatial Regression Model Parameter Estimation Comparison (100 realizations)-Experiment 2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38C6E2-6D9E-3E4B-B287-693F3B9B9D41}"/>
              </a:ext>
            </a:extLst>
          </p:cNvPr>
          <p:cNvGrpSpPr/>
          <p:nvPr/>
        </p:nvGrpSpPr>
        <p:grpSpPr>
          <a:xfrm>
            <a:off x="235150" y="1903711"/>
            <a:ext cx="11721700" cy="4605424"/>
            <a:chOff x="226562" y="1698883"/>
            <a:chExt cx="11721700" cy="460542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55232D2-906B-0D4E-8DC6-84761499CE80}"/>
                </a:ext>
              </a:extLst>
            </p:cNvPr>
            <p:cNvGrpSpPr/>
            <p:nvPr/>
          </p:nvGrpSpPr>
          <p:grpSpPr>
            <a:xfrm>
              <a:off x="226562" y="1698883"/>
              <a:ext cx="11721700" cy="4605424"/>
              <a:chOff x="148325" y="1804298"/>
              <a:chExt cx="11721700" cy="460542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C06C1D2-7230-0B4F-A600-E03FED62B372}"/>
                  </a:ext>
                </a:extLst>
              </p:cNvPr>
              <p:cNvGrpSpPr/>
              <p:nvPr/>
            </p:nvGrpSpPr>
            <p:grpSpPr>
              <a:xfrm>
                <a:off x="148325" y="1804298"/>
                <a:ext cx="11721700" cy="4605424"/>
                <a:chOff x="91000" y="1676955"/>
                <a:chExt cx="10935457" cy="4461578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579E47F1-30A5-C044-9B36-D189750DBB6B}"/>
                    </a:ext>
                  </a:extLst>
                </p:cNvPr>
                <p:cNvGrpSpPr/>
                <p:nvPr/>
              </p:nvGrpSpPr>
              <p:grpSpPr>
                <a:xfrm>
                  <a:off x="91000" y="1710054"/>
                  <a:ext cx="7206476" cy="4366469"/>
                  <a:chOff x="141762" y="1505788"/>
                  <a:chExt cx="9167491" cy="4868577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7007B816-C636-A74C-AF83-1E28E87DD449}"/>
                      </a:ext>
                    </a:extLst>
                  </p:cNvPr>
                  <p:cNvGrpSpPr/>
                  <p:nvPr/>
                </p:nvGrpSpPr>
                <p:grpSpPr>
                  <a:xfrm>
                    <a:off x="141762" y="1505788"/>
                    <a:ext cx="4548930" cy="4864773"/>
                    <a:chOff x="393266" y="1636900"/>
                    <a:chExt cx="3282812" cy="3572050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0B72FF6D-4516-5344-B20F-6D271E85A5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3266" y="1636900"/>
                      <a:ext cx="3282812" cy="3572050"/>
                      <a:chOff x="1079618" y="1650006"/>
                      <a:chExt cx="2947926" cy="3607102"/>
                    </a:xfrm>
                  </p:grpSpPr>
                  <p:pic>
                    <p:nvPicPr>
                      <p:cNvPr id="10" name="Picture 9" descr="Chart, line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61C22F95-6DEC-3945-B35E-EC1F91260E1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23627" y="3801714"/>
                        <a:ext cx="1313824" cy="1455394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71B4894F-5603-6141-9DF4-EBFE0E45C77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79618" y="1650006"/>
                        <a:ext cx="2947926" cy="2071800"/>
                        <a:chOff x="1079618" y="1650006"/>
                        <a:chExt cx="2947926" cy="2071800"/>
                      </a:xfrm>
                    </p:grpSpPr>
                    <p:grpSp>
                      <p:nvGrpSpPr>
                        <p:cNvPr id="8" name="Group 7">
                          <a:extLst>
                            <a:ext uri="{FF2B5EF4-FFF2-40B4-BE49-F238E27FC236}">
                              <a16:creationId xmlns:a16="http://schemas.microsoft.com/office/drawing/2014/main" id="{D06D5EE0-1720-3248-92E1-8393DE756D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79618" y="2114337"/>
                          <a:ext cx="2947926" cy="1607469"/>
                          <a:chOff x="465044" y="1981271"/>
                          <a:chExt cx="6286496" cy="2454766"/>
                        </a:xfrm>
                      </p:grpSpPr>
                      <p:pic>
                        <p:nvPicPr>
                          <p:cNvPr id="5" name="Picture 4" descr="Chart, histogram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F310D75B-AA03-B545-A211-F555C36478A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65044" y="2066086"/>
                            <a:ext cx="3390898" cy="2369951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7" name="Picture 6" descr="Chart, histogram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B5A67D0B-3570-3E49-8CF0-C77775FCF63E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360639" y="1981271"/>
                            <a:ext cx="3390901" cy="2356572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28" name="TextBox 27">
                          <a:extLst>
                            <a:ext uri="{FF2B5EF4-FFF2-40B4-BE49-F238E27FC236}">
                              <a16:creationId xmlns:a16="http://schemas.microsoft.com/office/drawing/2014/main" id="{06412050-74BD-CD4B-A7E0-9C64B235BB6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86166" y="1650006"/>
                          <a:ext cx="391078" cy="24842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normAutofit/>
                        </a:bodyPr>
                        <a:lstStyle/>
                        <a:p>
                          <a:pPr>
                            <a:lnSpc>
                              <a:spcPct val="90000"/>
                            </a:lnSpc>
                            <a:spcAft>
                              <a:spcPts val="600"/>
                            </a:spcAft>
                          </a:pPr>
                          <a:r>
                            <a:rPr lang="en-US" sz="900" dirty="0"/>
                            <a:t>(a)</a:t>
                          </a:r>
                        </a:p>
                      </p:txBody>
                    </p:sp>
                  </p:grpSp>
                </p:grpSp>
                <p:pic>
                  <p:nvPicPr>
                    <p:cNvPr id="35" name="Picture 34" descr="Chart, scatter chart&#10;&#10;Description automatically generated">
                      <a:extLst>
                        <a:ext uri="{FF2B5EF4-FFF2-40B4-BE49-F238E27FC236}">
                          <a16:creationId xmlns:a16="http://schemas.microsoft.com/office/drawing/2014/main" id="{A18BC6D3-F5BE-B445-A2D0-9FF03D5A7A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949299" y="3767699"/>
                      <a:ext cx="1481290" cy="144125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100F2704-CC5C-5849-869E-4AC05538BB16}"/>
                      </a:ext>
                    </a:extLst>
                  </p:cNvPr>
                  <p:cNvGrpSpPr/>
                  <p:nvPr/>
                </p:nvGrpSpPr>
                <p:grpSpPr>
                  <a:xfrm>
                    <a:off x="4690694" y="2071176"/>
                    <a:ext cx="4618559" cy="4303189"/>
                    <a:chOff x="5917948" y="2004734"/>
                    <a:chExt cx="3666728" cy="3742370"/>
                  </a:xfrm>
                </p:grpSpPr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A5612E04-6B88-1141-956F-A097FCEC33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17948" y="2004734"/>
                      <a:ext cx="3666728" cy="3739061"/>
                      <a:chOff x="2701627" y="3315934"/>
                      <a:chExt cx="3510917" cy="2769788"/>
                    </a:xfrm>
                  </p:grpSpPr>
                  <p:grpSp>
                    <p:nvGrpSpPr>
                      <p:cNvPr id="16" name="Group 15">
                        <a:extLst>
                          <a:ext uri="{FF2B5EF4-FFF2-40B4-BE49-F238E27FC236}">
                            <a16:creationId xmlns:a16="http://schemas.microsoft.com/office/drawing/2014/main" id="{750C0F13-E2C5-AB4D-87F1-3ED31E87E1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24939" y="3315934"/>
                        <a:ext cx="3487605" cy="1347486"/>
                        <a:chOff x="1770139" y="1813009"/>
                        <a:chExt cx="7716763" cy="3063098"/>
                      </a:xfrm>
                    </p:grpSpPr>
                    <p:pic>
                      <p:nvPicPr>
                        <p:cNvPr id="13" name="Picture 12" descr="Chart, histogram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EF81CAA3-FE2D-5341-9C67-51A5F359F82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770139" y="1819027"/>
                          <a:ext cx="3993515" cy="305708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5" name="Picture 14" descr="Chart, histogram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65B8F1C8-F5D1-B446-82BB-B3BE9CD246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534385" y="1813009"/>
                          <a:ext cx="3952517" cy="3047855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8" name="Picture 17" descr="Chart, line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A26E3AB9-DD37-DA42-AB55-16F33089216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01627" y="4821204"/>
                        <a:ext cx="1681017" cy="1264518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4" name="Picture 43" descr="Chart, line chart&#10;&#10;Description automatically generated">
                      <a:extLst>
                        <a:ext uri="{FF2B5EF4-FFF2-40B4-BE49-F238E27FC236}">
                          <a16:creationId xmlns:a16="http://schemas.microsoft.com/office/drawing/2014/main" id="{09548C11-3347-9C46-9FC6-DA3B90EC71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7761329" y="4036763"/>
                      <a:ext cx="1710133" cy="1710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FE6C2F84-0862-6540-9ABD-D09999DE01D7}"/>
                    </a:ext>
                  </a:extLst>
                </p:cNvPr>
                <p:cNvGrpSpPr/>
                <p:nvPr/>
              </p:nvGrpSpPr>
              <p:grpSpPr>
                <a:xfrm>
                  <a:off x="7185376" y="1676955"/>
                  <a:ext cx="3841081" cy="4461578"/>
                  <a:chOff x="7185376" y="1676955"/>
                  <a:chExt cx="3841081" cy="4461578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D59900AE-193E-8943-A6A9-40675313FA40}"/>
                      </a:ext>
                    </a:extLst>
                  </p:cNvPr>
                  <p:cNvGrpSpPr/>
                  <p:nvPr/>
                </p:nvGrpSpPr>
                <p:grpSpPr>
                  <a:xfrm>
                    <a:off x="7185376" y="1676955"/>
                    <a:ext cx="3841081" cy="4458867"/>
                    <a:chOff x="6434302" y="4222182"/>
                    <a:chExt cx="3176077" cy="3961670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B0D801B8-E598-9F42-82C1-52428AC556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70008" y="4656918"/>
                      <a:ext cx="3140371" cy="3526934"/>
                      <a:chOff x="1182799" y="2750894"/>
                      <a:chExt cx="6153314" cy="6030682"/>
                    </a:xfrm>
                  </p:grpSpPr>
                  <p:grpSp>
                    <p:nvGrpSpPr>
                      <p:cNvPr id="24" name="Group 23">
                        <a:extLst>
                          <a:ext uri="{FF2B5EF4-FFF2-40B4-BE49-F238E27FC236}">
                            <a16:creationId xmlns:a16="http://schemas.microsoft.com/office/drawing/2014/main" id="{72AE24DA-E5BB-904D-A92D-5CE42D4196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82799" y="2750894"/>
                        <a:ext cx="6153314" cy="3086387"/>
                        <a:chOff x="1182799" y="2750894"/>
                        <a:chExt cx="6153314" cy="3086387"/>
                      </a:xfrm>
                    </p:grpSpPr>
                    <p:pic>
                      <p:nvPicPr>
                        <p:cNvPr id="21" name="Picture 20" descr="Chart, histogram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EF151642-2245-6B42-BA6D-767A01848D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182799" y="2751616"/>
                          <a:ext cx="3390899" cy="308566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3" name="Picture 22" descr="Chart, histogram&#10;&#10;Description automatically generated">
                          <a:extLst>
                            <a:ext uri="{FF2B5EF4-FFF2-40B4-BE49-F238E27FC236}">
                              <a16:creationId xmlns:a16="http://schemas.microsoft.com/office/drawing/2014/main" id="{EF3A8054-1DFA-8049-90B1-DEC5C0F86A4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949391" y="2750894"/>
                          <a:ext cx="3386722" cy="3081865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6" name="Picture 25" descr="Chart, scatter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AC2CC8EB-5051-C344-AC14-865A0DB443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94459" y="5965833"/>
                        <a:ext cx="2775581" cy="2815743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CBEBBB68-6785-4A42-849F-885785DE00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4302" y="4222182"/>
                      <a:ext cx="391078" cy="24842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norm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600"/>
                        </a:spcAft>
                      </a:pPr>
                      <a:r>
                        <a:rPr lang="en-US" sz="900" dirty="0"/>
                        <a:t>(c)</a:t>
                      </a:r>
                    </a:p>
                  </p:txBody>
                </p:sp>
              </p:grpSp>
              <p:pic>
                <p:nvPicPr>
                  <p:cNvPr id="49" name="Picture 48" descr="Chart, line chart&#10;&#10;Description automatically generated">
                    <a:extLst>
                      <a:ext uri="{FF2B5EF4-FFF2-40B4-BE49-F238E27FC236}">
                        <a16:creationId xmlns:a16="http://schemas.microsoft.com/office/drawing/2014/main" id="{8FA4AE79-3A1D-4643-B84C-D3CCC9CAA8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077659" y="4312701"/>
                    <a:ext cx="1713122" cy="182583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F15EC51-E999-774B-9C4D-457F8AE21355}"/>
                  </a:ext>
                </a:extLst>
              </p:cNvPr>
              <p:cNvSpPr txBox="1"/>
              <p:nvPr/>
            </p:nvSpPr>
            <p:spPr>
              <a:xfrm>
                <a:off x="3802549" y="1805761"/>
                <a:ext cx="357491" cy="273537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900" dirty="0"/>
                  <a:t>(b)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2E2BCD-AD39-4843-9E3F-50EEFA235E92}"/>
                </a:ext>
              </a:extLst>
            </p:cNvPr>
            <p:cNvSpPr txBox="1"/>
            <p:nvPr/>
          </p:nvSpPr>
          <p:spPr>
            <a:xfrm>
              <a:off x="1265612" y="1973883"/>
              <a:ext cx="862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Intercept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2FF97F-ED27-CC45-86FF-B9972218F268}"/>
                </a:ext>
              </a:extLst>
            </p:cNvPr>
            <p:cNvSpPr txBox="1"/>
            <p:nvPr/>
          </p:nvSpPr>
          <p:spPr>
            <a:xfrm>
              <a:off x="5040032" y="1979837"/>
              <a:ext cx="15336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Marginal Variance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CC2828-67BC-684D-AD29-F2EE6A4F7D5F}"/>
                </a:ext>
              </a:extLst>
            </p:cNvPr>
            <p:cNvSpPr txBox="1"/>
            <p:nvPr/>
          </p:nvSpPr>
          <p:spPr>
            <a:xfrm>
              <a:off x="9395035" y="1973883"/>
              <a:ext cx="648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Kappa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19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8C89E-1465-9148-8046-9B55A89C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Posterior mean of the prediction</a:t>
            </a:r>
          </a:p>
        </p:txBody>
      </p:sp>
      <p:cxnSp>
        <p:nvCxnSpPr>
          <p:cNvPr id="22" name="Straight Connector 1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A5F6BE-C89D-5A42-9D67-4D0636A1E1E0}"/>
                  </a:ext>
                </a:extLst>
              </p:cNvPr>
              <p:cNvSpPr txBox="1"/>
              <p:nvPr/>
            </p:nvSpPr>
            <p:spPr>
              <a:xfrm>
                <a:off x="593610" y="2121763"/>
                <a:ext cx="3822192" cy="37730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11.663</a:t>
                </a:r>
                <a:endParaRPr lang="en-US" sz="2000" i="1" dirty="0">
                  <a:solidFill>
                    <a:schemeClr val="bg1"/>
                  </a:solidFill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~ N(0, 0.01)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6.87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22.58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/>
                    </a:solidFill>
                  </a:rPr>
                  <a:t>Lm.pred.rmse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= 5.69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/>
                    </a:solidFill>
                  </a:rPr>
                  <a:t>Sr.pred.rmse</a:t>
                </a:r>
                <a:r>
                  <a:rPr lang="en-US" sz="2000" dirty="0">
                    <a:solidFill>
                      <a:schemeClr val="bg1"/>
                    </a:solidFill>
                  </a:rPr>
                  <a:t> = 3.59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Lm.pred.r2 = 0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Sr.pred.r2 = 0.6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/>
                    </a:solidFill>
                  </a:rPr>
                  <a:t>Lm.pred.mae</a:t>
                </a:r>
                <a:r>
                  <a:rPr lang="en-US" sz="2000" dirty="0">
                    <a:solidFill>
                      <a:schemeClr val="bg1"/>
                    </a:solidFill>
                  </a:rPr>
                  <a:t> = 4.65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/>
                    </a:solidFill>
                  </a:rPr>
                  <a:t>Sr.pred.mae</a:t>
                </a:r>
                <a:r>
                  <a:rPr lang="en-US" sz="2000" dirty="0">
                    <a:solidFill>
                      <a:schemeClr val="bg1"/>
                    </a:solidFill>
                  </a:rPr>
                  <a:t> = 2.86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A5F6BE-C89D-5A42-9D67-4D0636A1E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2121763"/>
                <a:ext cx="3822192" cy="3773010"/>
              </a:xfrm>
              <a:prstGeom prst="rect">
                <a:avLst/>
              </a:prstGeom>
              <a:blipFill>
                <a:blip r:embed="rId2"/>
                <a:stretch>
                  <a:fillRect l="-993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FD77551-DFB0-FB4D-BB60-68C0C7B2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712615"/>
            <a:ext cx="6596652" cy="52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778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3F54A-3F9C-C94D-BBBB-C4CF0FD7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749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Model Parameters Correlation Plot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5912C1-E850-C44D-9565-BA20635B2CEF}"/>
              </a:ext>
            </a:extLst>
          </p:cNvPr>
          <p:cNvGrpSpPr/>
          <p:nvPr/>
        </p:nvGrpSpPr>
        <p:grpSpPr>
          <a:xfrm>
            <a:off x="533477" y="2213221"/>
            <a:ext cx="11015044" cy="4187579"/>
            <a:chOff x="1138487" y="2460088"/>
            <a:chExt cx="9813967" cy="3605784"/>
          </a:xfrm>
        </p:grpSpPr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CF43D19B-987D-4646-83C4-FE277A59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0053" y="2460088"/>
              <a:ext cx="3782401" cy="3602736"/>
            </a:xfrm>
            <a:prstGeom prst="rect">
              <a:avLst/>
            </a:prstGeom>
          </p:spPr>
        </p:pic>
        <p:pic>
          <p:nvPicPr>
            <p:cNvPr id="5" name="Picture 4" descr="A picture containing scatter chart&#10;&#10;Description automatically generated">
              <a:extLst>
                <a:ext uri="{FF2B5EF4-FFF2-40B4-BE49-F238E27FC236}">
                  <a16:creationId xmlns:a16="http://schemas.microsoft.com/office/drawing/2014/main" id="{98D8E25E-EAF2-9544-8851-4D19FAEAA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8487" y="2460088"/>
              <a:ext cx="3785601" cy="3605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557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F664-AFBB-CC4C-9DDC-D1AD2904A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7" y="185715"/>
            <a:ext cx="6106611" cy="5261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Microergodic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11E0D2-A7DD-A24E-9AC3-2CABB24C4F4B}"/>
              </a:ext>
            </a:extLst>
          </p:cNvPr>
          <p:cNvGrpSpPr/>
          <p:nvPr/>
        </p:nvGrpSpPr>
        <p:grpSpPr>
          <a:xfrm>
            <a:off x="2018817" y="891251"/>
            <a:ext cx="8189406" cy="5660021"/>
            <a:chOff x="2018817" y="891251"/>
            <a:chExt cx="8189406" cy="566002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EF08F2-E86D-BE4D-8E7F-0AC0173115D9}"/>
                </a:ext>
              </a:extLst>
            </p:cNvPr>
            <p:cNvGrpSpPr/>
            <p:nvPr/>
          </p:nvGrpSpPr>
          <p:grpSpPr>
            <a:xfrm>
              <a:off x="2018817" y="891251"/>
              <a:ext cx="8154366" cy="5660021"/>
              <a:chOff x="2018817" y="891251"/>
              <a:chExt cx="8154366" cy="566002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B2455A3-0C0A-F34C-B753-8182EA04B4B7}"/>
                  </a:ext>
                </a:extLst>
              </p:cNvPr>
              <p:cNvGrpSpPr/>
              <p:nvPr/>
            </p:nvGrpSpPr>
            <p:grpSpPr>
              <a:xfrm>
                <a:off x="2018817" y="891251"/>
                <a:ext cx="3788299" cy="5660021"/>
                <a:chOff x="134717" y="1949772"/>
                <a:chExt cx="3430287" cy="4959214"/>
              </a:xfrm>
            </p:grpSpPr>
            <p:pic>
              <p:nvPicPr>
                <p:cNvPr id="5" name="Picture 4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01788D49-D37D-F348-ADCC-93B52CD92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4717" y="1949772"/>
                  <a:ext cx="3430286" cy="2479607"/>
                </a:xfrm>
                <a:prstGeom prst="rect">
                  <a:avLst/>
                </a:prstGeom>
              </p:spPr>
            </p:pic>
            <p:pic>
              <p:nvPicPr>
                <p:cNvPr id="7" name="Picture 6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F816012C-6CE3-E148-88A9-CBC8AB420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4717" y="4429379"/>
                  <a:ext cx="3430287" cy="2479607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 descr="Chart, histogram&#10;&#10;Description automatically generated">
                <a:extLst>
                  <a:ext uri="{FF2B5EF4-FFF2-40B4-BE49-F238E27FC236}">
                    <a16:creationId xmlns:a16="http://schemas.microsoft.com/office/drawing/2014/main" id="{C0B3ECC4-C36F-8440-9975-F4803D016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7115" y="891251"/>
                <a:ext cx="4366068" cy="2830011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461016-7832-5845-9E5B-B0EEFF741C20}"/>
                </a:ext>
              </a:extLst>
            </p:cNvPr>
            <p:cNvSpPr txBox="1"/>
            <p:nvPr/>
          </p:nvSpPr>
          <p:spPr>
            <a:xfrm>
              <a:off x="4804069" y="1193250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MAE: 29.55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712C84-8EFC-AE49-B77C-5946AC2B6AD5}"/>
                </a:ext>
              </a:extLst>
            </p:cNvPr>
            <p:cNvSpPr txBox="1"/>
            <p:nvPr/>
          </p:nvSpPr>
          <p:spPr>
            <a:xfrm>
              <a:off x="9420828" y="1193250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MAE: 20.90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8F4A7-611D-1E4F-A397-E8CB0EF3A691}"/>
                </a:ext>
              </a:extLst>
            </p:cNvPr>
            <p:cNvSpPr txBox="1"/>
            <p:nvPr/>
          </p:nvSpPr>
          <p:spPr>
            <a:xfrm>
              <a:off x="4741902" y="4023261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MAE: 11.27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269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14A8-EF48-5C4C-A7F0-401538CA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817" y="118588"/>
            <a:ext cx="5574175" cy="552743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Microergodic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8D14BF-B739-F743-B8B4-F698ED274B23}"/>
              </a:ext>
            </a:extLst>
          </p:cNvPr>
          <p:cNvGrpSpPr/>
          <p:nvPr/>
        </p:nvGrpSpPr>
        <p:grpSpPr>
          <a:xfrm>
            <a:off x="2018817" y="891251"/>
            <a:ext cx="7576596" cy="5660021"/>
            <a:chOff x="134717" y="1949772"/>
            <a:chExt cx="6860572" cy="4959214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110DD3DF-B02C-4A4F-A01E-73A6DD931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717" y="1949772"/>
              <a:ext cx="3430286" cy="2479607"/>
            </a:xfrm>
            <a:prstGeom prst="rect">
              <a:avLst/>
            </a:prstGeom>
          </p:spPr>
        </p:pic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F2025193-0D63-CB49-9BA6-594B07DBE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5003" y="1949772"/>
              <a:ext cx="3430286" cy="2479607"/>
            </a:xfrm>
            <a:prstGeom prst="rect">
              <a:avLst/>
            </a:prstGeom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AD6A04DC-CBEF-3C4B-B92D-944E80375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717" y="4429379"/>
              <a:ext cx="3430287" cy="2479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430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63EB-B1BE-2444-9BC9-D9B4643BB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13071" cy="676597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Microergodic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F81781-3CD4-A44B-985C-B6C5BB5E80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Literature review (Zhang, 2004):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Matérn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covariogram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model, only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microergodic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have infill asymptotic consistent estimators.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Moreover, the spatial interpolations for unobserved locations under the same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microergodic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parameter tend to agree under the infill asymptotic condition.</a:t>
                </a: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only the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microergodic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parameter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controls the spatial interpolation process under the infill asymptotic condition, not the parameter 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F81781-3CD4-A44B-985C-B6C5BB5E8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  <a:blipFill>
                <a:blip r:embed="rId2"/>
                <a:stretch>
                  <a:fillRect l="-603" t="-110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636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EC7C-F701-2241-8E29-0A1DBA6E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7"/>
            <a:ext cx="10515600" cy="51455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two-level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poisson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spatial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79E22-580A-3242-BF39-8279B98C49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88171"/>
                <a:ext cx="10515600" cy="6070922"/>
              </a:xfrm>
            </p:spPr>
            <p:txBody>
              <a:bodyPr>
                <a:no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𝑃𝑜𝑖𝑠𝑠𝑜𝑛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3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300" i="1" dirty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3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300" i="1" dirty="0">
                        <a:latin typeface="Cambria Math" panose="02040503050406030204" pitchFamily="18" charset="0"/>
                      </a:rPr>
                      <m:t>+1,…,</m:t>
                    </m:r>
                    <m:sSub>
                      <m:sSubPr>
                        <m:ctrlPr>
                          <a:rPr lang="en-US" sz="1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13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sz="1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𝐸𝑒𝑥𝑝</m:t>
                    </m:r>
                    <m:d>
                      <m:d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r>
                  <a:rPr lang="en-US" sz="1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300" i="1" dirty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3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𝐺𝑃</m:t>
                    </m:r>
                    <m:d>
                      <m:d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3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300" i="1" dirty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3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3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300" b="0" i="1" dirty="0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sz="1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3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</a:rPr>
                      <m:t>𝐺𝑃</m:t>
                    </m:r>
                    <m:d>
                      <m:d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sz="13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1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sz="13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l-GR" sz="13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assumed to follow the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Matérn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 of covariance function such that for generic grid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𝐶𝑜𝑣</m:t>
                    </m:r>
                    <m:d>
                      <m:d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𝐺𝑃</m:t>
                        </m:r>
                        <m:d>
                          <m:dPr>
                            <m:ctrlP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𝐺𝑃</m:t>
                        </m:r>
                        <m:d>
                          <m:dPr>
                            <m:ctrlP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sz="13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𝜈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3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𝜅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p>
                    </m:sSup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  <m:r>
                      <a:rPr lang="en-US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  <m:d>
                      <m:dPr>
                        <m:begChr m:val="‖"/>
                        <m:endChr m:val="‖"/>
                        <m:ctrlP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marginal variance of the process,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scaling parameter,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modified Bessel function of the second kind,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smoothness parameter which is usually set at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3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13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area of the tract j.</a:t>
                </a:r>
              </a:p>
              <a:p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sz="13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</m:sub>
                    </m:sSub>
                    <m:sSub>
                      <m:sSub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capture areal spatial autocorrelation effect and are assigned a conditional autoregressive (CAR) prior, is given as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𝜙</m:t>
                    </m:r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~ </m:t>
                    </m:r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𝑁</m:t>
                    </m:r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13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𝟎</m:t>
                    </m:r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3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13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𝑾</m:t>
                    </m:r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𝑸</m:t>
                        </m:r>
                        <m:r>
                          <a:rPr lang="en-US" sz="13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(∙)</m:t>
                        </m:r>
                      </m:e>
                      <m:sub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𝒜</m:t>
                            </m:r>
                          </m:sub>
                        </m:sSub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𝒜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a precision matrix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3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marginal variance parameter of the gaussian process. Specifically, </a:t>
                </a:r>
                <a14:m>
                  <m:oMath xmlns:m="http://schemas.openxmlformats.org/officeDocument/2006/math">
                    <m:r>
                      <a:rPr lang="en-US" sz="13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𝑸</m:t>
                    </m:r>
                    <m:d>
                      <m:dPr>
                        <m:ctrlP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3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𝑾</m:t>
                        </m:r>
                      </m:e>
                    </m:d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3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diag</m:t>
                        </m:r>
                        <m:d>
                          <m:dPr>
                            <m:ctrlP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3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𝑾</m:t>
                            </m:r>
                            <m:r>
                              <a:rPr lang="en-US" sz="1300" b="1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sz="13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𝑾</m:t>
                        </m:r>
                      </m:e>
                    </m:d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+(1− </m:t>
                    </m:r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𝜌</m:t>
                    </m:r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3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sSub>
                          <m:sSubPr>
                            <m:ctrlP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3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𝒜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where</a:t>
                </a:r>
                <a:r>
                  <a:rPr lang="en-US" sz="1300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sz="1300" i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is a spatial autocorrelation parameter, </a:t>
                </a:r>
              </a:p>
              <a:p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 level </a:t>
                </a:r>
                <a:r>
                  <a:rPr lang="en-US" sz="1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Matérn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parameters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</a:t>
                </a:r>
              </a:p>
              <a:p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𝜈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13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  <a:p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𝜅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</a:t>
                </a:r>
              </a:p>
              <a:p>
                <a:endParaRPr lang="en-US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Areal level CAR model parameters</a:t>
                </a:r>
              </a:p>
              <a:p>
                <a14:m>
                  <m:oMath xmlns:m="http://schemas.openxmlformats.org/officeDocument/2006/math">
                    <m:r>
                      <a:rPr lang="en-US" sz="13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0.7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sz="13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=0.25</a:t>
                </a:r>
              </a:p>
              <a:p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 data is simulated on a [0,1] square area with a 0.0001m resolution, and observation data is averaged with a 0.01m resolution.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879E22-580A-3242-BF39-8279B98C4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88171"/>
                <a:ext cx="10515600" cy="6070922"/>
              </a:xfrm>
              <a:blipFill>
                <a:blip r:embed="rId3"/>
                <a:stretch>
                  <a:fillRect l="-121" t="-626" b="-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186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2D44074-0B69-4F0C-A7B3-5645CE40D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2C84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99225-2316-C043-AE7E-87D9848F1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525" y="649309"/>
            <a:ext cx="4055606" cy="557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Poisson Spatial Regression Mean Prediction Error (100 realizations)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5E1EC5-53F0-4B4B-9613-0E2D36E1EC8A}"/>
              </a:ext>
            </a:extLst>
          </p:cNvPr>
          <p:cNvGrpSpPr/>
          <p:nvPr/>
        </p:nvGrpSpPr>
        <p:grpSpPr>
          <a:xfrm>
            <a:off x="392899" y="640081"/>
            <a:ext cx="6819114" cy="5568632"/>
            <a:chOff x="392899" y="640081"/>
            <a:chExt cx="6819114" cy="55686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D1F381-A5A7-AF40-98B3-B3A294CF79E9}"/>
                </a:ext>
              </a:extLst>
            </p:cNvPr>
            <p:cNvGrpSpPr/>
            <p:nvPr/>
          </p:nvGrpSpPr>
          <p:grpSpPr>
            <a:xfrm>
              <a:off x="642938" y="644525"/>
              <a:ext cx="6569075" cy="5564188"/>
              <a:chOff x="642938" y="644525"/>
              <a:chExt cx="6569075" cy="5564188"/>
            </a:xfrm>
          </p:grpSpPr>
          <p:pic>
            <p:nvPicPr>
              <p:cNvPr id="5" name="Picture 4" descr="Chart&#10;&#10;Description automatically generated">
                <a:extLst>
                  <a:ext uri="{FF2B5EF4-FFF2-40B4-BE49-F238E27FC236}">
                    <a16:creationId xmlns:a16="http://schemas.microsoft.com/office/drawing/2014/main" id="{69B100F7-C31B-434A-BD4D-96E6A9B6AB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38" y="644525"/>
                <a:ext cx="3251200" cy="2747963"/>
              </a:xfrm>
              <a:prstGeom prst="rect">
                <a:avLst/>
              </a:prstGeom>
            </p:spPr>
          </p:pic>
          <p:pic>
            <p:nvPicPr>
              <p:cNvPr id="9" name="Picture 8" descr="Chart, histogram&#10;&#10;Description automatically generated">
                <a:extLst>
                  <a:ext uri="{FF2B5EF4-FFF2-40B4-BE49-F238E27FC236}">
                    <a16:creationId xmlns:a16="http://schemas.microsoft.com/office/drawing/2014/main" id="{FD4A50AE-9780-0B4E-81FD-6ECC9465F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0813" y="644525"/>
                <a:ext cx="3251200" cy="2747963"/>
              </a:xfrm>
              <a:prstGeom prst="rect">
                <a:avLst/>
              </a:prstGeom>
            </p:spPr>
          </p:pic>
          <p:pic>
            <p:nvPicPr>
              <p:cNvPr id="7" name="Picture 6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F1FD1EC4-0B71-1947-A0DA-0BE42C1C0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938" y="3460750"/>
                <a:ext cx="3251200" cy="2747963"/>
              </a:xfrm>
              <a:prstGeom prst="rect">
                <a:avLst/>
              </a:prstGeom>
            </p:spPr>
          </p:pic>
          <p:pic>
            <p:nvPicPr>
              <p:cNvPr id="11" name="Picture 10" descr="Chart, histogram&#10;&#10;Description automatically generated">
                <a:extLst>
                  <a:ext uri="{FF2B5EF4-FFF2-40B4-BE49-F238E27FC236}">
                    <a16:creationId xmlns:a16="http://schemas.microsoft.com/office/drawing/2014/main" id="{6D92043D-C6B5-EF4D-BAE3-C70D98FE5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0813" y="3460750"/>
                <a:ext cx="3251200" cy="274796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D4FBEE-31A1-A54A-9A12-E99DEE746226}"/>
                </a:ext>
              </a:extLst>
            </p:cNvPr>
            <p:cNvSpPr txBox="1"/>
            <p:nvPr/>
          </p:nvSpPr>
          <p:spPr>
            <a:xfrm>
              <a:off x="392899" y="640081"/>
              <a:ext cx="543014" cy="42695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(a)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5F91CF-2459-7548-8916-90237458B670}"/>
                </a:ext>
              </a:extLst>
            </p:cNvPr>
            <p:cNvSpPr txBox="1"/>
            <p:nvPr/>
          </p:nvSpPr>
          <p:spPr>
            <a:xfrm>
              <a:off x="3959958" y="649287"/>
              <a:ext cx="552923" cy="42695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/>
                <a:t>(b)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8F1EBD-4C1C-6C4C-A47C-9FF3AC5AF4B0}"/>
                </a:ext>
              </a:extLst>
            </p:cNvPr>
            <p:cNvSpPr txBox="1"/>
            <p:nvPr/>
          </p:nvSpPr>
          <p:spPr>
            <a:xfrm>
              <a:off x="426739" y="3591488"/>
              <a:ext cx="530629" cy="426956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/>
                <a:t>(c)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2E3278-439E-DC46-B8C5-FC1D7BD558E7}"/>
                </a:ext>
              </a:extLst>
            </p:cNvPr>
            <p:cNvSpPr txBox="1"/>
            <p:nvPr/>
          </p:nvSpPr>
          <p:spPr>
            <a:xfrm>
              <a:off x="3894138" y="3591488"/>
              <a:ext cx="435834" cy="346124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899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F4B45-F4D0-B34C-9819-CBE4342D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Hierarchical Poisson Spatial Regression Model Parameter Estimation Comparison (100 realizations)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5D4109-FB18-2E47-8F28-78CAC51453F5}"/>
              </a:ext>
            </a:extLst>
          </p:cNvPr>
          <p:cNvGrpSpPr/>
          <p:nvPr/>
        </p:nvGrpSpPr>
        <p:grpSpPr>
          <a:xfrm>
            <a:off x="264005" y="1923404"/>
            <a:ext cx="11639089" cy="4242256"/>
            <a:chOff x="253031" y="1723617"/>
            <a:chExt cx="11639089" cy="39788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78B3FB-1D2A-8243-BB5C-3381848A7A99}"/>
                </a:ext>
              </a:extLst>
            </p:cNvPr>
            <p:cNvGrpSpPr/>
            <p:nvPr/>
          </p:nvGrpSpPr>
          <p:grpSpPr>
            <a:xfrm>
              <a:off x="253031" y="1723617"/>
              <a:ext cx="11639089" cy="3978854"/>
              <a:chOff x="253031" y="1723617"/>
              <a:chExt cx="11639089" cy="397885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41DF68A-6537-A448-A9E0-0841BE75E9CA}"/>
                  </a:ext>
                </a:extLst>
              </p:cNvPr>
              <p:cNvGrpSpPr/>
              <p:nvPr/>
            </p:nvGrpSpPr>
            <p:grpSpPr>
              <a:xfrm>
                <a:off x="253031" y="2187616"/>
                <a:ext cx="11639089" cy="3514855"/>
                <a:chOff x="19685" y="2096306"/>
                <a:chExt cx="12032005" cy="332935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FDDBC58-65B0-224D-B83B-630B2C6B5F5F}"/>
                    </a:ext>
                  </a:extLst>
                </p:cNvPr>
                <p:cNvGrpSpPr/>
                <p:nvPr/>
              </p:nvGrpSpPr>
              <p:grpSpPr>
                <a:xfrm>
                  <a:off x="19685" y="2144740"/>
                  <a:ext cx="4140593" cy="3263716"/>
                  <a:chOff x="4419911" y="883463"/>
                  <a:chExt cx="7206895" cy="4933646"/>
                </a:xfrm>
              </p:grpSpPr>
              <p:pic>
                <p:nvPicPr>
                  <p:cNvPr id="19" name="Picture 18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C6D9847E-61A3-434A-8077-34A1B2B4EE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419911" y="883463"/>
                    <a:ext cx="2972000" cy="2252134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D5400D36-0ED0-034D-8680-7A53925982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293233" y="883463"/>
                    <a:ext cx="2972000" cy="2252134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AC3A2C72-38FE-964D-9D19-5A292B24C4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419911" y="3564975"/>
                    <a:ext cx="2972000" cy="2252134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B7D1684F-77CA-B040-BCDC-004FFA20F5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942509" y="3564973"/>
                    <a:ext cx="3684297" cy="225213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62DE1FF4-46EF-264D-BF06-1EB721FE528D}"/>
                    </a:ext>
                  </a:extLst>
                </p:cNvPr>
                <p:cNvGrpSpPr/>
                <p:nvPr/>
              </p:nvGrpSpPr>
              <p:grpSpPr>
                <a:xfrm>
                  <a:off x="4249236" y="2096306"/>
                  <a:ext cx="3897889" cy="3329359"/>
                  <a:chOff x="185912" y="355767"/>
                  <a:chExt cx="6805962" cy="5090035"/>
                </a:xfrm>
              </p:grpSpPr>
              <p:pic>
                <p:nvPicPr>
                  <p:cNvPr id="39" name="Content Placeholder 4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81908015-6538-BB42-A973-B7DA76165A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5912" y="355767"/>
                    <a:ext cx="3309229" cy="2506642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68D6AEE8-CD25-5F45-996D-E73BDA182C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82645" y="355767"/>
                    <a:ext cx="3309229" cy="2506642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3802B6CA-931E-5148-9603-212E477BCE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27359" y="3147225"/>
                    <a:ext cx="3309229" cy="2266821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 descr="Chart, line chart&#10;&#10;Description automatically generated">
                    <a:extLst>
                      <a:ext uri="{FF2B5EF4-FFF2-40B4-BE49-F238E27FC236}">
                        <a16:creationId xmlns:a16="http://schemas.microsoft.com/office/drawing/2014/main" id="{F9EB83CB-8424-644E-B7F9-622DA4F307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650794" y="3134512"/>
                    <a:ext cx="3309229" cy="23112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F776CD80-F1E1-B947-B8E6-E566FC6C465E}"/>
                    </a:ext>
                  </a:extLst>
                </p:cNvPr>
                <p:cNvGrpSpPr/>
                <p:nvPr/>
              </p:nvGrpSpPr>
              <p:grpSpPr>
                <a:xfrm>
                  <a:off x="8070444" y="2106594"/>
                  <a:ext cx="3981246" cy="3298301"/>
                  <a:chOff x="156500" y="173562"/>
                  <a:chExt cx="6103931" cy="4668586"/>
                </a:xfrm>
              </p:grpSpPr>
              <p:pic>
                <p:nvPicPr>
                  <p:cNvPr id="47" name="Picture 46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3AE64A74-E02D-934A-80E8-B1D7531469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56500" y="177157"/>
                    <a:ext cx="3014963" cy="2320744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144E15F0-3491-A84F-A591-7EC70B102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984095" y="173562"/>
                    <a:ext cx="3063434" cy="2320744"/>
                  </a:xfrm>
                  <a:prstGeom prst="rect">
                    <a:avLst/>
                  </a:prstGeom>
                </p:spPr>
              </p:pic>
              <p:pic>
                <p:nvPicPr>
                  <p:cNvPr id="49" name="Picture 48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1DFA3D7C-E5C1-484A-921F-15644339D0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20386" y="2688569"/>
                    <a:ext cx="2663708" cy="2153579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 descr="Chart, line 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02D1D885-587C-F942-952F-6AA09D4580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196997" y="2688569"/>
                    <a:ext cx="3063434" cy="215357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13F69C2-6414-064A-891E-FAF1E56B463A}"/>
                  </a:ext>
                </a:extLst>
              </p:cNvPr>
              <p:cNvSpPr txBox="1"/>
              <p:nvPr/>
            </p:nvSpPr>
            <p:spPr>
              <a:xfrm>
                <a:off x="287615" y="1743237"/>
                <a:ext cx="508490" cy="31018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100" dirty="0"/>
                  <a:t>(a)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9EDF61-140B-5F4E-9085-614C8786B766}"/>
                  </a:ext>
                </a:extLst>
              </p:cNvPr>
              <p:cNvSpPr txBox="1"/>
              <p:nvPr/>
            </p:nvSpPr>
            <p:spPr>
              <a:xfrm>
                <a:off x="8097416" y="1738184"/>
                <a:ext cx="506967" cy="288620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100" dirty="0"/>
                  <a:t>(c)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0002C7A-B2DF-A744-839B-B25A5A1D3DC2}"/>
                  </a:ext>
                </a:extLst>
              </p:cNvPr>
              <p:cNvSpPr txBox="1"/>
              <p:nvPr/>
            </p:nvSpPr>
            <p:spPr>
              <a:xfrm>
                <a:off x="4218254" y="1723617"/>
                <a:ext cx="357491" cy="273537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100" dirty="0"/>
                  <a:t>(b)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BC67FAC-F3A2-D947-B8E1-2EB302DF4900}"/>
                </a:ext>
              </a:extLst>
            </p:cNvPr>
            <p:cNvSpPr txBox="1"/>
            <p:nvPr/>
          </p:nvSpPr>
          <p:spPr>
            <a:xfrm>
              <a:off x="1473764" y="2045509"/>
              <a:ext cx="8620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Intercept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A81F087-73A9-5A41-B3C4-1FFB537666CA}"/>
                </a:ext>
              </a:extLst>
            </p:cNvPr>
            <p:cNvSpPr txBox="1"/>
            <p:nvPr/>
          </p:nvSpPr>
          <p:spPr>
            <a:xfrm>
              <a:off x="5248184" y="2051463"/>
              <a:ext cx="15336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Marginal Variance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E4097B-35AD-0D45-A80D-52101590D44E}"/>
                </a:ext>
              </a:extLst>
            </p:cNvPr>
            <p:cNvSpPr txBox="1"/>
            <p:nvPr/>
          </p:nvSpPr>
          <p:spPr>
            <a:xfrm>
              <a:off x="9603187" y="2045509"/>
              <a:ext cx="648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Kappa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372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58D97-9D19-5C49-95EC-A6F39524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2767106"/>
            <a:ext cx="332664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Microergodic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parameter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78B8F7A-6C9C-8E46-AF99-CE297113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50" y="467208"/>
            <a:ext cx="697570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09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67420DB-ADD3-8D4D-8F6A-8796E96C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61" y="78637"/>
            <a:ext cx="9487902" cy="534988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realizations visualization (#1 - #5) (after scaling)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EEDBE6-C531-F845-9AF2-F453E7B1D96F}"/>
              </a:ext>
            </a:extLst>
          </p:cNvPr>
          <p:cNvGrpSpPr/>
          <p:nvPr/>
        </p:nvGrpSpPr>
        <p:grpSpPr>
          <a:xfrm>
            <a:off x="402391" y="655750"/>
            <a:ext cx="11387218" cy="6026874"/>
            <a:chOff x="201795" y="649402"/>
            <a:chExt cx="11535930" cy="64940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30855AC-5F44-D248-A4C3-A73908B880C2}"/>
                </a:ext>
              </a:extLst>
            </p:cNvPr>
            <p:cNvGrpSpPr/>
            <p:nvPr/>
          </p:nvGrpSpPr>
          <p:grpSpPr>
            <a:xfrm>
              <a:off x="201795" y="649402"/>
              <a:ext cx="11535929" cy="2201373"/>
              <a:chOff x="-69161" y="954636"/>
              <a:chExt cx="11896977" cy="239885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5DC94B1-E14D-7840-9894-45AADC2472BB}"/>
                  </a:ext>
                </a:extLst>
              </p:cNvPr>
              <p:cNvGrpSpPr/>
              <p:nvPr/>
            </p:nvGrpSpPr>
            <p:grpSpPr>
              <a:xfrm>
                <a:off x="-69161" y="954636"/>
                <a:ext cx="11896977" cy="2398854"/>
                <a:chOff x="-403660" y="683944"/>
                <a:chExt cx="10896295" cy="215992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F9D4E4C-DE0A-F64A-8D17-7196EF3EB509}"/>
                    </a:ext>
                  </a:extLst>
                </p:cNvPr>
                <p:cNvGrpSpPr/>
                <p:nvPr/>
              </p:nvGrpSpPr>
              <p:grpSpPr>
                <a:xfrm>
                  <a:off x="-403660" y="683944"/>
                  <a:ext cx="6376853" cy="2159920"/>
                  <a:chOff x="-627521" y="620478"/>
                  <a:chExt cx="9154894" cy="2893240"/>
                </a:xfrm>
              </p:grpSpPr>
              <p:pic>
                <p:nvPicPr>
                  <p:cNvPr id="18" name="Picture 17" descr="Chart&#10;&#10;Description automatically generated">
                    <a:extLst>
                      <a:ext uri="{FF2B5EF4-FFF2-40B4-BE49-F238E27FC236}">
                        <a16:creationId xmlns:a16="http://schemas.microsoft.com/office/drawing/2014/main" id="{6DC878B0-D8B0-0D4C-8A50-8201A8DBEA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-627521" y="620478"/>
                    <a:ext cx="3182490" cy="289324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7BED9D56-9CA3-D048-8875-378928C0AB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755213" y="836207"/>
                    <a:ext cx="2900015" cy="2459752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622BD1B3-C05B-0F4D-8F52-E2FCDDA661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68484" y="836209"/>
                    <a:ext cx="2758889" cy="24783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 descr="Chart&#10;&#10;Description automatically generated">
                  <a:extLst>
                    <a:ext uri="{FF2B5EF4-FFF2-40B4-BE49-F238E27FC236}">
                      <a16:creationId xmlns:a16="http://schemas.microsoft.com/office/drawing/2014/main" id="{D9AD1814-C66C-EE49-AB6B-74478DF649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3672" y="869655"/>
                  <a:ext cx="2074154" cy="1851109"/>
                </a:xfrm>
                <a:prstGeom prst="rect">
                  <a:avLst/>
                </a:prstGeom>
              </p:spPr>
            </p:pic>
            <p:pic>
              <p:nvPicPr>
                <p:cNvPr id="29" name="Picture 28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A780A14B-2DD1-9049-8E52-478ADE986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16561" y="844995"/>
                  <a:ext cx="2176074" cy="1850207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9AD4BA-FFA3-9C41-A40D-7529E743E81D}"/>
                  </a:ext>
                </a:extLst>
              </p:cNvPr>
              <p:cNvSpPr txBox="1"/>
              <p:nvPr/>
            </p:nvSpPr>
            <p:spPr>
              <a:xfrm>
                <a:off x="3989709" y="1255138"/>
                <a:ext cx="64052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RMSE: 3.87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R2: 0.79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MAE: 2.72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C8CD68-E1B3-8044-8281-EECC7A3048D4}"/>
                  </a:ext>
                </a:extLst>
              </p:cNvPr>
              <p:cNvSpPr txBox="1"/>
              <p:nvPr/>
            </p:nvSpPr>
            <p:spPr>
              <a:xfrm>
                <a:off x="6438119" y="1267097"/>
                <a:ext cx="64052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RMSE: 4.41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R2: 0.73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MAE: 3.01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3853A72-90DA-E948-BC5C-184362851FB1}"/>
                </a:ext>
              </a:extLst>
            </p:cNvPr>
            <p:cNvGrpSpPr/>
            <p:nvPr/>
          </p:nvGrpSpPr>
          <p:grpSpPr>
            <a:xfrm>
              <a:off x="206822" y="2750539"/>
              <a:ext cx="11484427" cy="2201373"/>
              <a:chOff x="77065" y="3545644"/>
              <a:chExt cx="11602338" cy="230046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7F64239-0ADB-F040-90B4-9366D0E34371}"/>
                  </a:ext>
                </a:extLst>
              </p:cNvPr>
              <p:cNvGrpSpPr/>
              <p:nvPr/>
            </p:nvGrpSpPr>
            <p:grpSpPr>
              <a:xfrm>
                <a:off x="77065" y="3545644"/>
                <a:ext cx="11602338" cy="2300468"/>
                <a:chOff x="-119670" y="3560343"/>
                <a:chExt cx="11602338" cy="259035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22A1E70-34E3-3645-B30A-D9404E7F7C55}"/>
                    </a:ext>
                  </a:extLst>
                </p:cNvPr>
                <p:cNvGrpSpPr/>
                <p:nvPr/>
              </p:nvGrpSpPr>
              <p:grpSpPr>
                <a:xfrm>
                  <a:off x="-119670" y="3560343"/>
                  <a:ext cx="6779992" cy="2590357"/>
                  <a:chOff x="215996" y="3388182"/>
                  <a:chExt cx="6779992" cy="2590357"/>
                </a:xfrm>
              </p:grpSpPr>
              <p:pic>
                <p:nvPicPr>
                  <p:cNvPr id="35" name="Picture 34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2D483299-C42E-FE4E-9FD4-0D7900FAD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5996" y="3388182"/>
                    <a:ext cx="2342377" cy="2590357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93911142-D041-8341-9FB5-A310F8B4ED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808136" y="3584837"/>
                    <a:ext cx="2055404" cy="2197047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AC9DD614-3904-1249-B710-C98DFE808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940584" y="3506132"/>
                    <a:ext cx="2055404" cy="228767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" name="Picture 41" descr="A picture containing 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6AB2AA19-D695-F246-AED9-70234E04A1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67397" y="3798985"/>
                  <a:ext cx="2270415" cy="2219117"/>
                </a:xfrm>
                <a:prstGeom prst="rect">
                  <a:avLst/>
                </a:prstGeom>
              </p:spPr>
            </p:pic>
            <p:pic>
              <p:nvPicPr>
                <p:cNvPr id="44" name="Picture 43" descr="Chart&#10;&#10;Description automatically generated">
                  <a:extLst>
                    <a:ext uri="{FF2B5EF4-FFF2-40B4-BE49-F238E27FC236}">
                      <a16:creationId xmlns:a16="http://schemas.microsoft.com/office/drawing/2014/main" id="{E197CD66-9C77-2A49-9616-9B179C0FBA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49109" y="3819642"/>
                  <a:ext cx="2233559" cy="2177801"/>
                </a:xfrm>
                <a:prstGeom prst="rect">
                  <a:avLst/>
                </a:prstGeom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0F631A-1643-5A49-B82D-9AAE5B8CAECF}"/>
                  </a:ext>
                </a:extLst>
              </p:cNvPr>
              <p:cNvSpPr txBox="1"/>
              <p:nvPr/>
            </p:nvSpPr>
            <p:spPr>
              <a:xfrm>
                <a:off x="4035539" y="3781930"/>
                <a:ext cx="64001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RMSE: 8.75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R2: 0.90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MAE: 5.00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0B30A3-E91F-F44D-ABB3-8A8978834417}"/>
                  </a:ext>
                </a:extLst>
              </p:cNvPr>
              <p:cNvSpPr txBox="1"/>
              <p:nvPr/>
            </p:nvSpPr>
            <p:spPr>
              <a:xfrm>
                <a:off x="6406285" y="3832704"/>
                <a:ext cx="70802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RMSE: 10.98 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R2: 0.84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MAE: 6.01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2C47863-21BC-DA43-B787-4EEA56777812}"/>
                </a:ext>
              </a:extLst>
            </p:cNvPr>
            <p:cNvGrpSpPr/>
            <p:nvPr/>
          </p:nvGrpSpPr>
          <p:grpSpPr>
            <a:xfrm>
              <a:off x="201988" y="4839225"/>
              <a:ext cx="11535737" cy="2304193"/>
              <a:chOff x="201988" y="4839225"/>
              <a:chExt cx="11535737" cy="2304193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E029DAF-0A00-4B43-BB9B-81801581C406}"/>
                  </a:ext>
                </a:extLst>
              </p:cNvPr>
              <p:cNvGrpSpPr/>
              <p:nvPr/>
            </p:nvGrpSpPr>
            <p:grpSpPr>
              <a:xfrm>
                <a:off x="201988" y="4839225"/>
                <a:ext cx="11535737" cy="2304193"/>
                <a:chOff x="230377" y="4787543"/>
                <a:chExt cx="11571501" cy="2255019"/>
              </a:xfrm>
            </p:grpSpPr>
            <p:pic>
              <p:nvPicPr>
                <p:cNvPr id="50" name="Picture 49" descr="Chart&#10;&#10;Description automatically generated">
                  <a:extLst>
                    <a:ext uri="{FF2B5EF4-FFF2-40B4-BE49-F238E27FC236}">
                      <a16:creationId xmlns:a16="http://schemas.microsoft.com/office/drawing/2014/main" id="{CDBFDF51-C5EF-D64B-89E6-8DCFC6DE8E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377" y="4787543"/>
                  <a:ext cx="2354173" cy="2255019"/>
                </a:xfrm>
                <a:prstGeom prst="rect">
                  <a:avLst/>
                </a:prstGeom>
              </p:spPr>
            </p:pic>
            <p:pic>
              <p:nvPicPr>
                <p:cNvPr id="52" name="Picture 51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FAE49868-D18A-B842-A02C-168AA3D878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34278" y="4978250"/>
                  <a:ext cx="2184434" cy="1831605"/>
                </a:xfrm>
                <a:prstGeom prst="rect">
                  <a:avLst/>
                </a:prstGeom>
              </p:spPr>
            </p:pic>
            <p:pic>
              <p:nvPicPr>
                <p:cNvPr id="54" name="Picture 53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F38E79B8-BAF8-0A45-B08D-3E03FA518E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26298" y="4901465"/>
                  <a:ext cx="2045341" cy="1924924"/>
                </a:xfrm>
                <a:prstGeom prst="rect">
                  <a:avLst/>
                </a:prstGeom>
              </p:spPr>
            </p:pic>
            <p:pic>
              <p:nvPicPr>
                <p:cNvPr id="56" name="Picture 55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4232CB50-B147-C34C-9B9A-F9F3CCA8A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82554" y="4897825"/>
                  <a:ext cx="2217714" cy="1892057"/>
                </a:xfrm>
                <a:prstGeom prst="rect">
                  <a:avLst/>
                </a:prstGeom>
              </p:spPr>
            </p:pic>
            <p:pic>
              <p:nvPicPr>
                <p:cNvPr id="58" name="Picture 57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D068A5E0-B5D0-2540-9878-204F778EF8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84163" y="4897825"/>
                  <a:ext cx="2217715" cy="1928565"/>
                </a:xfrm>
                <a:prstGeom prst="rect">
                  <a:avLst/>
                </a:prstGeom>
              </p:spPr>
            </p:pic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7DE1D9-1743-9B4B-A4C8-5A29441AA0FD}"/>
                  </a:ext>
                </a:extLst>
              </p:cNvPr>
              <p:cNvSpPr txBox="1"/>
              <p:nvPr/>
            </p:nvSpPr>
            <p:spPr>
              <a:xfrm>
                <a:off x="4153082" y="5111825"/>
                <a:ext cx="655949" cy="415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RMSE: 5.35 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R2: 0.82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MAE: 3.71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C9381BC-C3AE-CE4F-8D81-EC8233ABEA59}"/>
                  </a:ext>
                </a:extLst>
              </p:cNvPr>
              <p:cNvSpPr txBox="1"/>
              <p:nvPr/>
            </p:nvSpPr>
            <p:spPr>
              <a:xfrm>
                <a:off x="6511593" y="5111824"/>
                <a:ext cx="633507" cy="415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RMSE: 6.01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R2: 0.77</a:t>
                </a:r>
              </a:p>
              <a:p>
                <a:r>
                  <a:rPr lang="en-US" sz="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MAE: 4.13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968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B34DA-2E83-C640-ADFB-B7E328FE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0.04m resolution area observation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21473-DEF3-4540-A15E-88D2508B1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33" y="961812"/>
            <a:ext cx="616373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6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56A46-B23E-F94D-9F7F-4E97FA65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Posterior mean of the prediction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0974FDC-D2B0-A04D-96EB-CD1497B21A43}"/>
                  </a:ext>
                </a:extLst>
              </p:cNvPr>
              <p:cNvSpPr/>
              <p:nvPr/>
            </p:nvSpPr>
            <p:spPr>
              <a:xfrm>
                <a:off x="593610" y="2121763"/>
                <a:ext cx="3822192" cy="37730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11.984</a:t>
                </a:r>
                <a:endParaRPr lang="en-US" sz="2000" i="1" dirty="0">
                  <a:solidFill>
                    <a:schemeClr val="bg1"/>
                  </a:solidFill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~ N(0, 0.93)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7.02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20.8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0974FDC-D2B0-A04D-96EB-CD1497B21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2121763"/>
                <a:ext cx="3822192" cy="3773010"/>
              </a:xfrm>
              <a:prstGeom prst="rect">
                <a:avLst/>
              </a:prstGeom>
              <a:blipFill>
                <a:blip r:embed="rId2"/>
                <a:stretch>
                  <a:fillRect l="-1325" t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C93C8CB-B226-1E45-B71F-1994B84A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712615"/>
            <a:ext cx="6596652" cy="5277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584CD-1911-A342-871F-3CCBCF7ED584}"/>
              </a:ext>
            </a:extLst>
          </p:cNvPr>
          <p:cNvSpPr txBox="1"/>
          <p:nvPr/>
        </p:nvSpPr>
        <p:spPr>
          <a:xfrm>
            <a:off x="593610" y="3868860"/>
            <a:ext cx="2348913" cy="2326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Lm.pred.rmse</a:t>
            </a:r>
            <a:r>
              <a:rPr lang="en-US" dirty="0">
                <a:solidFill>
                  <a:schemeClr val="bg1"/>
                </a:solidFill>
              </a:rPr>
              <a:t> = 5.69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Sr.pred.rmse</a:t>
            </a:r>
            <a:r>
              <a:rPr lang="en-US" dirty="0">
                <a:solidFill>
                  <a:schemeClr val="bg1"/>
                </a:solidFill>
              </a:rPr>
              <a:t> = 3.45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Lm.pred.r2 = 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Sr.pred.r2 = 0.63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Lm.pred.mae</a:t>
            </a:r>
            <a:r>
              <a:rPr lang="en-US" dirty="0">
                <a:solidFill>
                  <a:schemeClr val="bg1"/>
                </a:solidFill>
              </a:rPr>
              <a:t> = 4.65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Sr.pred.mae</a:t>
            </a:r>
            <a:r>
              <a:rPr lang="en-US" dirty="0">
                <a:solidFill>
                  <a:schemeClr val="bg1"/>
                </a:solidFill>
              </a:rPr>
              <a:t> = 2.75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1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49884-9D17-0B4C-89C7-4DEA22EE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0.02m resolution area 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40B23-8852-9A4A-A7CA-CB9C880D8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833" y="961812"/>
            <a:ext cx="616373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6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56A46-B23E-F94D-9F7F-4E97FA65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Posterior mean of the prediction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6A8409F-5F28-F44D-A7D6-FA61F761901C}"/>
              </a:ext>
            </a:extLst>
          </p:cNvPr>
          <p:cNvSpPr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C17A6-5475-2049-9FEA-E3CA11F8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712615"/>
            <a:ext cx="6596652" cy="5277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9F6D1-6F55-5143-BA05-4661805DD3EE}"/>
                  </a:ext>
                </a:extLst>
              </p:cNvPr>
              <p:cNvSpPr/>
              <p:nvPr/>
            </p:nvSpPr>
            <p:spPr>
              <a:xfrm>
                <a:off x="593610" y="2448231"/>
                <a:ext cx="3822192" cy="1355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11.875</a:t>
                </a:r>
                <a:endParaRPr lang="en-US" i="1" dirty="0">
                  <a:solidFill>
                    <a:schemeClr val="bg1"/>
                  </a:solidFill>
                </a:endParaRP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~ N(0, 1.74)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6.69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 22.16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9F6D1-6F55-5143-BA05-4661805DD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10" y="2448231"/>
                <a:ext cx="3822192" cy="1355179"/>
              </a:xfrm>
              <a:prstGeom prst="rect">
                <a:avLst/>
              </a:prstGeom>
              <a:blipFill>
                <a:blip r:embed="rId3"/>
                <a:stretch>
                  <a:fillRect l="-993" t="-3704" b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B075B3D-D2C4-6F4B-9FB7-61EA434029FA}"/>
              </a:ext>
            </a:extLst>
          </p:cNvPr>
          <p:cNvSpPr/>
          <p:nvPr/>
        </p:nvSpPr>
        <p:spPr>
          <a:xfrm>
            <a:off x="593610" y="4086176"/>
            <a:ext cx="3822192" cy="1972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Lm.pred.rmse</a:t>
            </a:r>
            <a:r>
              <a:rPr lang="en-US" dirty="0">
                <a:solidFill>
                  <a:schemeClr val="bg1"/>
                </a:solidFill>
              </a:rPr>
              <a:t> = 5.69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Sr.pred.rmse</a:t>
            </a:r>
            <a:r>
              <a:rPr lang="en-US" dirty="0">
                <a:solidFill>
                  <a:schemeClr val="bg1"/>
                </a:solidFill>
              </a:rPr>
              <a:t> = 3.40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Lm.pred.r2 = 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Sr.pred.r2 = 0.64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Lm.pred.mae</a:t>
            </a:r>
            <a:r>
              <a:rPr lang="en-US" dirty="0">
                <a:solidFill>
                  <a:schemeClr val="bg1"/>
                </a:solidFill>
              </a:rPr>
              <a:t> = 4.65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Sr.pred.mae</a:t>
            </a:r>
            <a:r>
              <a:rPr lang="en-US" dirty="0">
                <a:solidFill>
                  <a:schemeClr val="bg1"/>
                </a:solidFill>
              </a:rPr>
              <a:t> = 2.72</a:t>
            </a:r>
          </a:p>
        </p:txBody>
      </p:sp>
    </p:spTree>
    <p:extLst>
      <p:ext uri="{BB962C8B-B14F-4D97-AF65-F5344CB8AC3E}">
        <p14:creationId xmlns:p14="http://schemas.microsoft.com/office/powerpoint/2010/main" val="1234058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195295</TotalTime>
  <Words>2296</Words>
  <Application>Microsoft Macintosh PowerPoint</Application>
  <PresentationFormat>Widescreen</PresentationFormat>
  <Paragraphs>434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Times New Roman</vt:lpstr>
      <vt:lpstr>Office Theme</vt:lpstr>
      <vt:lpstr>Spatial Disaggregation Simulation study</vt:lpstr>
      <vt:lpstr>Simulation data</vt:lpstr>
      <vt:lpstr>Underlying true simulation grids value (one realization sample)</vt:lpstr>
      <vt:lpstr>0.1m resolution area Observation</vt:lpstr>
      <vt:lpstr>Posterior mean of the prediction</vt:lpstr>
      <vt:lpstr>0.04m resolution area observation</vt:lpstr>
      <vt:lpstr>Posterior mean of the prediction</vt:lpstr>
      <vt:lpstr>0.02m resolution area observation</vt:lpstr>
      <vt:lpstr>Posterior mean of the prediction</vt:lpstr>
      <vt:lpstr>PowerPoint Presentation</vt:lpstr>
      <vt:lpstr>Underlying true simulation grids value (one realization sample)</vt:lpstr>
      <vt:lpstr>0.1m resolution area observation</vt:lpstr>
      <vt:lpstr>PowerPoint Presentation</vt:lpstr>
      <vt:lpstr>0.04m resolution area observation</vt:lpstr>
      <vt:lpstr>Posterior mean and sd of the prediction (0.04m resolution area observation)</vt:lpstr>
      <vt:lpstr>0.02m resolution area observation</vt:lpstr>
      <vt:lpstr>Posterior mean and sd of the prediction (0.02m resolution area observation)</vt:lpstr>
      <vt:lpstr>0.0125m resolution area observation</vt:lpstr>
      <vt:lpstr>Posterior mean and sd of the prediction (0.0125m resolution area observation)</vt:lpstr>
      <vt:lpstr>All grids as observations (0.01m resolution grids)</vt:lpstr>
      <vt:lpstr>PowerPoint Presentation</vt:lpstr>
      <vt:lpstr>Posterior standard deviation comparison</vt:lpstr>
      <vt:lpstr>Model parameter estimation</vt:lpstr>
      <vt:lpstr>Prediction residuals and marginal posterior distribution of gaussian variances</vt:lpstr>
      <vt:lpstr>Model Evaluation Metrics</vt:lpstr>
      <vt:lpstr>10 realizations experiments</vt:lpstr>
      <vt:lpstr>Prediction error (percentage)</vt:lpstr>
      <vt:lpstr>Prediction error (raw count difference)</vt:lpstr>
      <vt:lpstr>Mean Prediction Error (10 realizations)</vt:lpstr>
      <vt:lpstr>Model Parameter Estimation Comparison (10 realizations)</vt:lpstr>
      <vt:lpstr>Mean Prediction Error (100 realizations)-Experiment #1</vt:lpstr>
      <vt:lpstr>Model Parameter Estimation Comparison (100 realizations)-Experiment #1</vt:lpstr>
      <vt:lpstr>Mean Prediction Error (100 realizations)-Experiment #2</vt:lpstr>
      <vt:lpstr>Model Parameter Estimation Comparison (100 realizations)-Experiment #2</vt:lpstr>
      <vt:lpstr>Mean Prediction Error (100 realizations)-Experiment #3</vt:lpstr>
      <vt:lpstr>Model Parameter Estimation Comparison (100 realizations)-Experiment #3</vt:lpstr>
      <vt:lpstr>Poisson Spatial Regression Model Simulation </vt:lpstr>
      <vt:lpstr>10 realizations visualization (#1 - #5)-Experiment 1</vt:lpstr>
      <vt:lpstr>10 realizations visualization (#6 - #10)-Experiment 1</vt:lpstr>
      <vt:lpstr>10 realizations visualization (#1 - #5)-Experiment 2 (before scaling)</vt:lpstr>
      <vt:lpstr>10 realizations visualization (#6 - #10)-Experiment 2 (before scaling)</vt:lpstr>
      <vt:lpstr>10 realizations visualization (#1 - #5)-Experiment 2 (after scaling)</vt:lpstr>
      <vt:lpstr>PowerPoint Presentation</vt:lpstr>
      <vt:lpstr>10 realizations visualization (#6 - #10)-Experiment 2 (after scaling)</vt:lpstr>
      <vt:lpstr>PowerPoint Presentation</vt:lpstr>
      <vt:lpstr>Poisson Spatial Regression Mean Prediction Error (100 realizations)-Experiment 1</vt:lpstr>
      <vt:lpstr>Poisson Spatial Regression Mean Prediction Error (100 realizations)-Experiment 2</vt:lpstr>
      <vt:lpstr>Poisson Spatial Regression Model Parameter Estimation Comparison (100 realizations)-Experiment 1</vt:lpstr>
      <vt:lpstr>Poisson Spatial Regression Model Parameter Estimation Comparison (100 realizations)-Experiment 2</vt:lpstr>
      <vt:lpstr>Model Parameters Correlation Plot</vt:lpstr>
      <vt:lpstr>Microergodic parameter</vt:lpstr>
      <vt:lpstr>Microergodic parameter</vt:lpstr>
      <vt:lpstr>Microergodic parameter</vt:lpstr>
      <vt:lpstr>Hierarchical two-level poisson spatial model</vt:lpstr>
      <vt:lpstr>Hierarchical Poisson Spatial Regression Mean Prediction Error (100 realizations)</vt:lpstr>
      <vt:lpstr>Hierarchical Poisson Spatial Regression Model Parameter Estimation Comparison (100 realizations)</vt:lpstr>
      <vt:lpstr>Microergodic parameter</vt:lpstr>
      <vt:lpstr>10 realizations visualization (#1 - #5) (after scaling)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Disaggregation Simulation study</dc:title>
  <dc:creator>He, Bowen</dc:creator>
  <cp:lastModifiedBy>He, Bowen</cp:lastModifiedBy>
  <cp:revision>46</cp:revision>
  <dcterms:created xsi:type="dcterms:W3CDTF">2021-11-01T18:11:26Z</dcterms:created>
  <dcterms:modified xsi:type="dcterms:W3CDTF">2022-06-23T01:51:40Z</dcterms:modified>
</cp:coreProperties>
</file>